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324" r:id="rId3"/>
    <p:sldId id="290" r:id="rId4"/>
    <p:sldId id="307" r:id="rId5"/>
    <p:sldId id="262"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5420" autoAdjust="0"/>
  </p:normalViewPr>
  <p:slideViewPr>
    <p:cSldViewPr snapToGrid="0">
      <p:cViewPr varScale="1">
        <p:scale>
          <a:sx n="84" d="100"/>
          <a:sy n="84" d="100"/>
        </p:scale>
        <p:origin x="163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5824B5-2CEF-48CA-AB20-34D935D0D2F5}"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BD819D3E-A403-4542-A5A3-6194ACCFAB60}" type="pres">
      <dgm:prSet presAssocID="{175824B5-2CEF-48CA-AB20-34D935D0D2F5}" presName="Name0" presStyleCnt="0">
        <dgm:presLayoutVars>
          <dgm:dir/>
          <dgm:resizeHandles val="exact"/>
        </dgm:presLayoutVars>
      </dgm:prSet>
      <dgm:spPr/>
    </dgm:pt>
  </dgm:ptLst>
  <dgm:cxnLst>
    <dgm:cxn modelId="{29124F9B-31D3-4689-A476-F7E900551C84}" type="presOf" srcId="{175824B5-2CEF-48CA-AB20-34D935D0D2F5}" destId="{BD819D3E-A403-4542-A5A3-6194ACCFAB60}" srcOrd="0"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7D4167-6385-4EF4-B261-BA8F7F21C85E}" type="datetimeFigureOut">
              <a:rPr lang="en-GB" smtClean="0"/>
              <a:t>23/03/2022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506F41-8495-428C-B72B-9162C13AB369}" type="slidenum">
              <a:rPr lang="en-GB" smtClean="0"/>
              <a:t>‹#›</a:t>
            </a:fld>
            <a:endParaRPr lang="en-GB"/>
          </a:p>
        </p:txBody>
      </p:sp>
    </p:spTree>
    <p:extLst>
      <p:ext uri="{BB962C8B-B14F-4D97-AF65-F5344CB8AC3E}">
        <p14:creationId xmlns:p14="http://schemas.microsoft.com/office/powerpoint/2010/main" val="3888141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53565A"/>
                </a:solidFill>
                <a:effectLst/>
                <a:latin typeface="HK Nova"/>
              </a:rPr>
              <a:t>Wellbeing encompasses the environmental factors that affect us, and the experiences we have throughout our lives.</a:t>
            </a:r>
          </a:p>
          <a:p>
            <a:endParaRPr lang="en-GB" b="0" i="0" dirty="0">
              <a:solidFill>
                <a:srgbClr val="53565A"/>
              </a:solidFill>
              <a:effectLst/>
              <a:latin typeface="HK Nova"/>
            </a:endParaRPr>
          </a:p>
          <a:p>
            <a:r>
              <a:rPr lang="en-GB" b="0" i="0" dirty="0">
                <a:solidFill>
                  <a:srgbClr val="53565A"/>
                </a:solidFill>
                <a:effectLst/>
                <a:latin typeface="HK Nova"/>
              </a:rPr>
              <a:t>How do we see or feel about ourselves? What is our sense of purpose?</a:t>
            </a:r>
            <a:endParaRPr lang="en-GB" dirty="0"/>
          </a:p>
        </p:txBody>
      </p:sp>
      <p:sp>
        <p:nvSpPr>
          <p:cNvPr id="4" name="Slide Number Placeholder 3"/>
          <p:cNvSpPr>
            <a:spLocks noGrp="1"/>
          </p:cNvSpPr>
          <p:nvPr>
            <p:ph type="sldNum" sz="quarter" idx="5"/>
          </p:nvPr>
        </p:nvSpPr>
        <p:spPr/>
        <p:txBody>
          <a:bodyPr/>
          <a:lstStyle/>
          <a:p>
            <a:fld id="{99506F41-8495-428C-B72B-9162C13AB369}" type="slidenum">
              <a:rPr lang="en-GB" smtClean="0"/>
              <a:t>2</a:t>
            </a:fld>
            <a:endParaRPr lang="en-GB"/>
          </a:p>
        </p:txBody>
      </p:sp>
    </p:spTree>
    <p:extLst>
      <p:ext uri="{BB962C8B-B14F-4D97-AF65-F5344CB8AC3E}">
        <p14:creationId xmlns:p14="http://schemas.microsoft.com/office/powerpoint/2010/main" val="1721417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So why is engaging with others good for our wellbeing?</a:t>
            </a:r>
          </a:p>
          <a:p>
            <a:endParaRPr lang="en-GB" b="1" dirty="0"/>
          </a:p>
          <a:p>
            <a:r>
              <a:rPr lang="en-GB" b="1" dirty="0"/>
              <a:t>To explain this, I wanted to refer to the 5 ways of wellbeing. </a:t>
            </a:r>
            <a:r>
              <a:rPr lang="en-GB" baseline="0" dirty="0"/>
              <a:t>utilised by the NHS, mental health services and educational institutions.  </a:t>
            </a:r>
            <a:endParaRPr lang="en-GB" b="1" dirty="0"/>
          </a:p>
          <a:p>
            <a:endParaRPr lang="en-GB" b="1" dirty="0"/>
          </a:p>
          <a:p>
            <a:r>
              <a:rPr lang="en-GB" b="0" i="0" dirty="0">
                <a:solidFill>
                  <a:srgbClr val="0B0C0C"/>
                </a:solidFill>
                <a:effectLst/>
                <a:latin typeface="GDS Transport"/>
              </a:rPr>
              <a:t>Evidence suggests that a small improvement in wellbeing can help to decrease some mental health problems and also help people to flourish. In 2008, the </a:t>
            </a:r>
            <a:r>
              <a:rPr lang="en-GB" dirty="0"/>
              <a:t>Foresight Mental Capital and Wellbeing Project produced their final report which found these 5 steps can support people in managing their wellbeing</a:t>
            </a:r>
            <a:r>
              <a:rPr lang="en-GB" b="0" i="0" dirty="0">
                <a:solidFill>
                  <a:srgbClr val="0B0C0C"/>
                </a:solidFill>
                <a:effectLst/>
                <a:latin typeface="GDS Transport"/>
              </a:rPr>
              <a:t>. </a:t>
            </a:r>
          </a:p>
          <a:p>
            <a:endParaRPr lang="en-GB" b="0" i="0" dirty="0">
              <a:solidFill>
                <a:srgbClr val="0B0C0C"/>
              </a:solidFill>
              <a:effectLst/>
              <a:latin typeface="GDS Transport"/>
            </a:endParaRPr>
          </a:p>
          <a:p>
            <a:r>
              <a:rPr lang="en-GB" b="0" i="0" dirty="0">
                <a:solidFill>
                  <a:srgbClr val="0B0C0C"/>
                </a:solidFill>
                <a:effectLst/>
                <a:latin typeface="GDS Transport"/>
              </a:rPr>
              <a:t>All </a:t>
            </a:r>
            <a:r>
              <a:rPr lang="en-GB" b="0" dirty="0"/>
              <a:t>5 ways to wellbeing can support your mental and physical health, Public Engagement in turn takes in 3 of these - </a:t>
            </a:r>
          </a:p>
          <a:p>
            <a:endParaRPr lang="en-GB" b="1" dirty="0"/>
          </a:p>
          <a:p>
            <a:pPr rtl="0"/>
            <a:r>
              <a:rPr lang="en-GB" sz="1200" b="1" i="0" kern="1200" baseline="0" dirty="0">
                <a:solidFill>
                  <a:schemeClr val="tx1"/>
                </a:solidFill>
                <a:effectLst/>
                <a:latin typeface="+mn-lt"/>
                <a:ea typeface="+mn-ea"/>
                <a:cs typeface="+mn-cs"/>
              </a:rPr>
              <a:t>Keep Learning </a:t>
            </a:r>
            <a:r>
              <a:rPr lang="en-GB" sz="1200" b="0" i="0" kern="1200" baseline="0" dirty="0">
                <a:solidFill>
                  <a:schemeClr val="tx1"/>
                </a:solidFill>
                <a:effectLst/>
                <a:latin typeface="+mn-lt"/>
                <a:ea typeface="+mn-ea"/>
                <a:cs typeface="+mn-cs"/>
              </a:rPr>
              <a:t>- Learning new skills – outside of your studies – can help improve your mental wellbeing by:</a:t>
            </a:r>
            <a:endParaRPr lang="en-GB" sz="12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boosting self-confidence and raising self esteem</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helping you to build a sense of purpose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helping you to connect with others</a:t>
            </a:r>
          </a:p>
          <a:p>
            <a:endParaRPr lang="en-GB" b="1" dirty="0"/>
          </a:p>
          <a:p>
            <a:pPr rtl="0"/>
            <a:r>
              <a:rPr lang="en-GB" sz="1200" b="0" i="0" kern="1200" dirty="0">
                <a:solidFill>
                  <a:schemeClr val="tx1"/>
                </a:solidFill>
                <a:effectLst/>
                <a:latin typeface="+mn-lt"/>
                <a:ea typeface="+mn-ea"/>
                <a:cs typeface="+mn-cs"/>
              </a:rPr>
              <a:t>To </a:t>
            </a:r>
            <a:r>
              <a:rPr lang="en-GB" sz="1200" b="1" i="0" kern="1200" dirty="0">
                <a:solidFill>
                  <a:schemeClr val="tx1"/>
                </a:solidFill>
                <a:effectLst/>
                <a:latin typeface="+mn-lt"/>
                <a:ea typeface="+mn-ea"/>
                <a:cs typeface="+mn-cs"/>
              </a:rPr>
              <a:t>Connect -</a:t>
            </a:r>
            <a:r>
              <a:rPr lang="en-GB" sz="1200" b="0" i="0" kern="1200" dirty="0">
                <a:solidFill>
                  <a:schemeClr val="tx1"/>
                </a:solidFill>
                <a:effectLst/>
                <a:latin typeface="+mn-lt"/>
                <a:ea typeface="+mn-ea"/>
                <a:cs typeface="+mn-cs"/>
              </a:rPr>
              <a:t> Being connected with others is a fundamental human need. Working with others and feeling valued by them contributes to functioning well</a:t>
            </a:r>
            <a:r>
              <a:rPr lang="en-GB" sz="1200" b="0" i="0" kern="1200" baseline="0" dirty="0">
                <a:solidFill>
                  <a:schemeClr val="tx1"/>
                </a:solidFill>
                <a:effectLst/>
                <a:latin typeface="+mn-lt"/>
                <a:ea typeface="+mn-ea"/>
                <a:cs typeface="+mn-cs"/>
              </a:rPr>
              <a:t> and is also important for your mental health.</a:t>
            </a:r>
            <a:endParaRPr lang="en-GB" sz="1200" b="0" i="0" kern="1200" dirty="0">
              <a:solidFill>
                <a:schemeClr val="tx1"/>
              </a:solidFill>
              <a:effectLst/>
              <a:latin typeface="+mn-lt"/>
              <a:ea typeface="+mn-ea"/>
              <a:cs typeface="+mn-cs"/>
            </a:endParaRPr>
          </a:p>
          <a:p>
            <a:pPr marL="0" indent="0">
              <a:buFont typeface="Arial" panose="020B0604020202020204" pitchFamily="34" charset="0"/>
              <a:buNone/>
            </a:pPr>
            <a:endParaRPr lang="en-GB" dirty="0"/>
          </a:p>
          <a:p>
            <a:pPr marL="0" indent="0">
              <a:buFont typeface="Arial" panose="020B0604020202020204" pitchFamily="34" charset="0"/>
              <a:buNone/>
            </a:pPr>
            <a:r>
              <a:rPr lang="en-GB" dirty="0"/>
              <a:t>Connecting with others gives you opportunities to make friends and feel good.</a:t>
            </a:r>
            <a:r>
              <a:rPr lang="en-GB" baseline="0" dirty="0"/>
              <a:t> </a:t>
            </a:r>
            <a:r>
              <a:rPr lang="en-GB" dirty="0"/>
              <a:t> Isolating yourself from others can have a detrimental impact on your wellbeing.</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Give</a:t>
            </a:r>
            <a:r>
              <a:rPr lang="en-GB" b="0" dirty="0"/>
              <a:t> - </a:t>
            </a:r>
            <a:r>
              <a:rPr lang="en-GB" sz="1200" b="0" i="0" kern="1200" dirty="0">
                <a:solidFill>
                  <a:schemeClr val="tx1"/>
                </a:solidFill>
                <a:effectLst/>
                <a:latin typeface="+mn-lt"/>
                <a:ea typeface="+mn-ea"/>
                <a:cs typeface="+mn-cs"/>
              </a:rPr>
              <a:t>Research shows that people with an interest in helping others are more likely to rate themselves as happy. Giving your time and expertise then to demonstrate your work is an opportunity to support others and increase your self esteem and sense of worth. </a:t>
            </a:r>
          </a:p>
          <a:p>
            <a:endParaRPr lang="en-GB" b="0" dirty="0"/>
          </a:p>
          <a:p>
            <a:endParaRPr lang="en-GB" dirty="0"/>
          </a:p>
          <a:p>
            <a:endParaRPr lang="en-GB" dirty="0"/>
          </a:p>
        </p:txBody>
      </p:sp>
      <p:sp>
        <p:nvSpPr>
          <p:cNvPr id="4" name="Slide Number Placeholder 3"/>
          <p:cNvSpPr>
            <a:spLocks noGrp="1"/>
          </p:cNvSpPr>
          <p:nvPr>
            <p:ph type="sldNum" sz="quarter" idx="10"/>
          </p:nvPr>
        </p:nvSpPr>
        <p:spPr/>
        <p:txBody>
          <a:bodyPr/>
          <a:lstStyle/>
          <a:p>
            <a:fld id="{7EBB0679-E290-43C0-8F4C-60481A7C4A01}" type="slidenum">
              <a:rPr lang="en-GB" smtClean="0"/>
              <a:t>3</a:t>
            </a:fld>
            <a:endParaRPr lang="en-GB"/>
          </a:p>
        </p:txBody>
      </p:sp>
    </p:spTree>
    <p:extLst>
      <p:ext uri="{BB962C8B-B14F-4D97-AF65-F5344CB8AC3E}">
        <p14:creationId xmlns:p14="http://schemas.microsoft.com/office/powerpoint/2010/main" val="1409071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GB" b="0" i="0" dirty="0">
                <a:solidFill>
                  <a:srgbClr val="333333"/>
                </a:solidFill>
                <a:effectLst/>
                <a:latin typeface="Frutiger W01"/>
              </a:rPr>
              <a:t>Of course, giving anything to others requires time and commitment, perhaps it isn’t something you enjoy, but even if it is it does inevitably create a demand on our own resources. And this leads to stress -</a:t>
            </a:r>
          </a:p>
          <a:p>
            <a:pPr marL="0" indent="0">
              <a:buFont typeface="Arial" panose="020B0604020202020204" pitchFamily="34" charset="0"/>
              <a:buNone/>
            </a:pPr>
            <a:endParaRPr lang="en-GB" b="0" i="0" dirty="0">
              <a:solidFill>
                <a:srgbClr val="333333"/>
              </a:solidFill>
              <a:effectLst/>
              <a:latin typeface="Frutiger W01"/>
            </a:endParaRPr>
          </a:p>
          <a:p>
            <a:pPr marL="0" indent="0">
              <a:buFont typeface="Arial" panose="020B0604020202020204" pitchFamily="34" charset="0"/>
              <a:buNone/>
            </a:pPr>
            <a:r>
              <a:rPr lang="en-GB" b="0" i="0" dirty="0">
                <a:solidFill>
                  <a:srgbClr val="333333"/>
                </a:solidFill>
                <a:effectLst/>
                <a:latin typeface="Frutiger W01"/>
              </a:rPr>
              <a:t>Stress is a natural response to demands placed on us that overwhelm our capacity to manage those demands. Stress is not always a bad thing, much of the time it is what drives us. But if it’s not recognised and managed, it can impact your wellbeing, your relationships and concentration. There may be organisational factors, or factors related to your particular subject area, or indeed personal factors that impact on your mental health and wellbeing.</a:t>
            </a:r>
          </a:p>
          <a:p>
            <a:pPr marL="0" indent="0">
              <a:buFont typeface="Arial" panose="020B0604020202020204" pitchFamily="34" charset="0"/>
              <a:buNone/>
            </a:pPr>
            <a:r>
              <a:rPr lang="en-GB" b="0" i="0" baseline="0" dirty="0">
                <a:solidFill>
                  <a:srgbClr val="333333"/>
                </a:solidFill>
                <a:effectLst/>
                <a:latin typeface="Frutiger W01"/>
              </a:rPr>
              <a:t>It therefore needs to be managed.</a:t>
            </a:r>
            <a:endParaRPr lang="en-GB" baseline="0" dirty="0"/>
          </a:p>
        </p:txBody>
      </p:sp>
      <p:sp>
        <p:nvSpPr>
          <p:cNvPr id="4" name="Slide Number Placeholder 3"/>
          <p:cNvSpPr>
            <a:spLocks noGrp="1"/>
          </p:cNvSpPr>
          <p:nvPr>
            <p:ph type="sldNum" sz="quarter" idx="10"/>
          </p:nvPr>
        </p:nvSpPr>
        <p:spPr/>
        <p:txBody>
          <a:bodyPr/>
          <a:lstStyle/>
          <a:p>
            <a:fld id="{89C829CA-1EFE-42AB-A0A6-534CE2A21A04}" type="slidenum">
              <a:rPr lang="en-GB" smtClean="0"/>
              <a:pPr/>
              <a:t>4</a:t>
            </a:fld>
            <a:endParaRPr lang="en-GB"/>
          </a:p>
        </p:txBody>
      </p:sp>
    </p:spTree>
    <p:extLst>
      <p:ext uri="{BB962C8B-B14F-4D97-AF65-F5344CB8AC3E}">
        <p14:creationId xmlns:p14="http://schemas.microsoft.com/office/powerpoint/2010/main" val="3531451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can be helpful to use the analogy of the stress bucket when thinking about stress. Basically, we all carry around a bucket of stress. Ideally we don’t want it to be too full, so if something unexpected does happen we still have the capacity to carry it. </a:t>
            </a:r>
          </a:p>
          <a:p>
            <a:endParaRPr lang="en-GB" dirty="0"/>
          </a:p>
          <a:p>
            <a:r>
              <a:rPr lang="en-GB" dirty="0"/>
              <a:t>When our bucket gets too full, it’s at risk of getting too heavy or overflowing. And that’s when we find ourselves feeling strained or heading for burn out.</a:t>
            </a:r>
          </a:p>
          <a:p>
            <a:endParaRPr lang="en-GB" dirty="0"/>
          </a:p>
          <a:p>
            <a:r>
              <a:rPr lang="en-GB" dirty="0"/>
              <a:t>One of the most important ways of managing stress is to have some outlets for the stress in our bucket. These are activities which allow to relax and refresh and which are essential for keeping us feeling good and functioning well.</a:t>
            </a:r>
          </a:p>
          <a:p>
            <a:endParaRPr lang="en-GB" dirty="0"/>
          </a:p>
          <a:p>
            <a:r>
              <a:rPr lang="en-GB" dirty="0"/>
              <a:t>These will vary from person to person, but some common outlets for stress are taking exercise, socialising, spending time in nature and being creative. When feeling stressed, it can be easy to stop doing these activities – perhaps to focus exclusively on work demands. However, these outlets are essential for productivity.</a:t>
            </a:r>
          </a:p>
          <a:p>
            <a:endParaRPr lang="en-GB" dirty="0"/>
          </a:p>
          <a:p>
            <a:r>
              <a:rPr lang="en-GB" dirty="0"/>
              <a:t>Sometimes, we can turn to less positive outlets for stress. For example, comfort eating, smoking, using alcohol and other drugs. These can provide short-term stress relief, but on the long-term they can make us feel more stressed and end up filling up our bucket…</a:t>
            </a:r>
          </a:p>
          <a:p>
            <a:endParaRPr lang="en-GB" dirty="0"/>
          </a:p>
          <a:p>
            <a:r>
              <a:rPr lang="en-GB" b="0" i="0" dirty="0">
                <a:solidFill>
                  <a:srgbClr val="333333"/>
                </a:solidFill>
                <a:effectLst/>
                <a:latin typeface="Frutiger W01"/>
              </a:rPr>
              <a:t>Existing workplace pressures for people working in Higher Education such as high and intense workloads, long working hours, lack of support, work-life conflict and unrealistic time pressures, are already known sources of stress; during the pandemic, additional stresses such as fear of infection, forced isolation from family and friends, and inadequate resources in health care facilities, have also now compounded the pressures.</a:t>
            </a:r>
            <a:endParaRPr lang="en-GB" dirty="0"/>
          </a:p>
          <a:p>
            <a:endParaRPr lang="en-GB" dirty="0"/>
          </a:p>
          <a:p>
            <a:r>
              <a:rPr lang="en-GB" dirty="0"/>
              <a:t>Think about what is filling up your stress bucket at the moment. What are your outlets?</a:t>
            </a:r>
          </a:p>
          <a:p>
            <a:endParaRPr lang="en-GB" dirty="0"/>
          </a:p>
          <a:p>
            <a:endParaRPr lang="en-GB" dirty="0"/>
          </a:p>
        </p:txBody>
      </p:sp>
      <p:sp>
        <p:nvSpPr>
          <p:cNvPr id="4" name="Slide Number Placeholder 3"/>
          <p:cNvSpPr>
            <a:spLocks noGrp="1"/>
          </p:cNvSpPr>
          <p:nvPr>
            <p:ph type="sldNum" sz="quarter" idx="5"/>
          </p:nvPr>
        </p:nvSpPr>
        <p:spPr/>
        <p:txBody>
          <a:bodyPr/>
          <a:lstStyle/>
          <a:p>
            <a:fld id="{99506F41-8495-428C-B72B-9162C13AB369}" type="slidenum">
              <a:rPr lang="en-GB" smtClean="0"/>
              <a:t>5</a:t>
            </a:fld>
            <a:endParaRPr lang="en-GB"/>
          </a:p>
        </p:txBody>
      </p:sp>
    </p:spTree>
    <p:extLst>
      <p:ext uri="{BB962C8B-B14F-4D97-AF65-F5344CB8AC3E}">
        <p14:creationId xmlns:p14="http://schemas.microsoft.com/office/powerpoint/2010/main" val="3193369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30303"/>
                </a:solidFill>
                <a:effectLst/>
                <a:latin typeface="Roboto" panose="02000000000000000000" pitchFamily="2" charset="0"/>
              </a:rPr>
              <a:t>mindfulness meditation with 3 minutes breathing space by Prof. Mark Williams, Oxford Mindfulness Centre</a:t>
            </a:r>
            <a:endParaRPr lang="en-GB" dirty="0"/>
          </a:p>
        </p:txBody>
      </p:sp>
      <p:sp>
        <p:nvSpPr>
          <p:cNvPr id="4" name="Slide Number Placeholder 3"/>
          <p:cNvSpPr>
            <a:spLocks noGrp="1"/>
          </p:cNvSpPr>
          <p:nvPr>
            <p:ph type="sldNum" sz="quarter" idx="5"/>
          </p:nvPr>
        </p:nvSpPr>
        <p:spPr/>
        <p:txBody>
          <a:bodyPr/>
          <a:lstStyle/>
          <a:p>
            <a:fld id="{99506F41-8495-428C-B72B-9162C13AB369}" type="slidenum">
              <a:rPr lang="en-GB" smtClean="0"/>
              <a:t>6</a:t>
            </a:fld>
            <a:endParaRPr lang="en-GB"/>
          </a:p>
        </p:txBody>
      </p:sp>
    </p:spTree>
    <p:extLst>
      <p:ext uri="{BB962C8B-B14F-4D97-AF65-F5344CB8AC3E}">
        <p14:creationId xmlns:p14="http://schemas.microsoft.com/office/powerpoint/2010/main" val="3035673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2A275F7-8067-49C3-BEC4-D11836F46885}"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2530076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A275F7-8067-49C3-BEC4-D11836F46885}"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379348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2A275F7-8067-49C3-BEC4-D11836F46885}"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103680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2A275F7-8067-49C3-BEC4-D11836F46885}"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684939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2A275F7-8067-49C3-BEC4-D11836F46885}"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2776017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2A275F7-8067-49C3-BEC4-D11836F46885}" type="datetimeFigureOut">
              <a:rPr lang="en-GB" smtClean="0"/>
              <a:t>23/03/2022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2024043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A275F7-8067-49C3-BEC4-D11836F46885}" type="datetimeFigureOut">
              <a:rPr lang="en-GB" smtClean="0"/>
              <a:t>23/03/2022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1851889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2A275F7-8067-49C3-BEC4-D11836F46885}"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2366736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2A275F7-8067-49C3-BEC4-D11836F46885}"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28970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A275F7-8067-49C3-BEC4-D11836F46885}"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3965666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A275F7-8067-49C3-BEC4-D11836F46885}"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A938F-B095-47CD-8D07-858490AAB610}" type="slidenum">
              <a:rPr lang="en-GB" smtClean="0"/>
              <a:t>‹#›</a:t>
            </a:fld>
            <a:endParaRPr lang="en-GB"/>
          </a:p>
        </p:txBody>
      </p:sp>
    </p:spTree>
    <p:extLst>
      <p:ext uri="{BB962C8B-B14F-4D97-AF65-F5344CB8AC3E}">
        <p14:creationId xmlns:p14="http://schemas.microsoft.com/office/powerpoint/2010/main" val="3325435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A275F7-8067-49C3-BEC4-D11836F46885}" type="datetimeFigureOut">
              <a:rPr lang="en-GB" smtClean="0"/>
              <a:t>23/03/2022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AA938F-B095-47CD-8D07-858490AAB610}" type="slidenum">
              <a:rPr lang="en-GB" smtClean="0"/>
              <a:t>‹#›</a:t>
            </a:fld>
            <a:endParaRPr lang="en-GB"/>
          </a:p>
        </p:txBody>
      </p:sp>
    </p:spTree>
    <p:extLst>
      <p:ext uri="{BB962C8B-B14F-4D97-AF65-F5344CB8AC3E}">
        <p14:creationId xmlns:p14="http://schemas.microsoft.com/office/powerpoint/2010/main" val="3322570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4.png"/><Relationship Id="rId4" Type="http://schemas.openxmlformats.org/officeDocument/2006/relationships/diagramLayout" Target="../diagrams/layout1.xml"/><Relationship Id="rId9"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pngimg.com/download/52945" TargetMode="External"/><Relationship Id="rId5" Type="http://schemas.openxmlformats.org/officeDocument/2006/relationships/image" Target="../media/image6.png"/><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rOne1P0TKL8?start=20&amp;feature=oembed" TargetMode="External"/><Relationship Id="rId6" Type="http://schemas.openxmlformats.org/officeDocument/2006/relationships/image" Target="../media/image8.jpeg"/><Relationship Id="rId5" Type="http://schemas.openxmlformats.org/officeDocument/2006/relationships/image" Target="../media/image2.emf"/><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346918"/>
            <a:ext cx="9144000" cy="943876"/>
          </a:xfrm>
        </p:spPr>
        <p:txBody>
          <a:bodyPr/>
          <a:lstStyle/>
          <a:p>
            <a:r>
              <a:rPr lang="en-GB" dirty="0">
                <a:solidFill>
                  <a:schemeClr val="accent6">
                    <a:lumMod val="50000"/>
                  </a:schemeClr>
                </a:solidFill>
              </a:rPr>
              <a:t>Engagement and Wellbeing</a:t>
            </a:r>
          </a:p>
        </p:txBody>
      </p:sp>
      <p:sp>
        <p:nvSpPr>
          <p:cNvPr id="3" name="Subtitle 2"/>
          <p:cNvSpPr>
            <a:spLocks noGrp="1"/>
          </p:cNvSpPr>
          <p:nvPr>
            <p:ph type="subTitle" idx="1"/>
          </p:nvPr>
        </p:nvSpPr>
        <p:spPr>
          <a:xfrm>
            <a:off x="1524000" y="4414982"/>
            <a:ext cx="9144000" cy="842818"/>
          </a:xfrm>
        </p:spPr>
        <p:txBody>
          <a:bodyPr/>
          <a:lstStyle/>
          <a:p>
            <a:r>
              <a:rPr lang="en-GB" dirty="0">
                <a:solidFill>
                  <a:schemeClr val="accent6">
                    <a:lumMod val="50000"/>
                  </a:schemeClr>
                </a:solidFill>
              </a:rPr>
              <a:t>Dr Linda Sherwin </a:t>
            </a:r>
          </a:p>
        </p:txBody>
      </p:sp>
      <p:pic>
        <p:nvPicPr>
          <p:cNvPr id="5" name="Picture 4" descr="WSS Bamboo MAIN.jpg"/>
          <p:cNvPicPr>
            <a:picLocks noChangeAspect="1"/>
          </p:cNvPicPr>
          <p:nvPr/>
        </p:nvPicPr>
        <p:blipFill rotWithShape="1">
          <a:blip r:embed="rId2">
            <a:extLst>
              <a:ext uri="{28A0092B-C50C-407E-A947-70E740481C1C}">
                <a14:useLocalDpi xmlns:a14="http://schemas.microsoft.com/office/drawing/2010/main" val="0"/>
              </a:ext>
            </a:extLst>
          </a:blip>
          <a:srcRect b="64541"/>
          <a:stretch/>
        </p:blipFill>
        <p:spPr>
          <a:xfrm>
            <a:off x="-12146" y="-359229"/>
            <a:ext cx="12184893" cy="3492585"/>
          </a:xfrm>
          <a:prstGeom prst="rect">
            <a:avLst/>
          </a:prstGeom>
        </p:spPr>
      </p:pic>
      <p:pic>
        <p:nvPicPr>
          <p:cNvPr id="6" name="Picture 5" descr="UOW keyline and logo - green.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55" y="1551641"/>
            <a:ext cx="12474111" cy="1831639"/>
          </a:xfrm>
          <a:prstGeom prst="rect">
            <a:avLst/>
          </a:prstGeom>
        </p:spPr>
      </p:pic>
      <p:sp>
        <p:nvSpPr>
          <p:cNvPr id="7" name="Title 1"/>
          <p:cNvSpPr txBox="1">
            <a:spLocks/>
          </p:cNvSpPr>
          <p:nvPr/>
        </p:nvSpPr>
        <p:spPr>
          <a:xfrm>
            <a:off x="2380985" y="394203"/>
            <a:ext cx="10080981" cy="1229683"/>
          </a:xfrm>
          <a:prstGeom prst="rect">
            <a:avLst/>
          </a:prstGeom>
        </p:spPr>
        <p:txBody>
          <a:bodyPr/>
          <a:lstStyle>
            <a:lvl1pPr algn="l" rtl="0" eaLnBrk="1" fontAlgn="base" hangingPunct="1">
              <a:spcBef>
                <a:spcPct val="0"/>
              </a:spcBef>
              <a:spcAft>
                <a:spcPct val="0"/>
              </a:spcAft>
              <a:defRPr sz="3300" b="1">
                <a:solidFill>
                  <a:schemeClr val="tx2"/>
                </a:solidFill>
                <a:latin typeface="+mj-lt"/>
                <a:ea typeface="+mj-ea"/>
                <a:cs typeface="+mj-cs"/>
              </a:defRPr>
            </a:lvl1pPr>
            <a:lvl2pPr algn="l" rtl="0" eaLnBrk="1" fontAlgn="base" hangingPunct="1">
              <a:spcBef>
                <a:spcPct val="0"/>
              </a:spcBef>
              <a:spcAft>
                <a:spcPct val="0"/>
              </a:spcAft>
              <a:defRPr sz="3300" b="1">
                <a:solidFill>
                  <a:schemeClr val="tx2"/>
                </a:solidFill>
                <a:latin typeface="Calibri" pitchFamily="34" charset="0"/>
              </a:defRPr>
            </a:lvl2pPr>
            <a:lvl3pPr algn="l" rtl="0" eaLnBrk="1" fontAlgn="base" hangingPunct="1">
              <a:spcBef>
                <a:spcPct val="0"/>
              </a:spcBef>
              <a:spcAft>
                <a:spcPct val="0"/>
              </a:spcAft>
              <a:defRPr sz="3300" b="1">
                <a:solidFill>
                  <a:schemeClr val="tx2"/>
                </a:solidFill>
                <a:latin typeface="Calibri" pitchFamily="34" charset="0"/>
              </a:defRPr>
            </a:lvl3pPr>
            <a:lvl4pPr algn="l" rtl="0" eaLnBrk="1" fontAlgn="base" hangingPunct="1">
              <a:spcBef>
                <a:spcPct val="0"/>
              </a:spcBef>
              <a:spcAft>
                <a:spcPct val="0"/>
              </a:spcAft>
              <a:defRPr sz="3300" b="1">
                <a:solidFill>
                  <a:schemeClr val="tx2"/>
                </a:solidFill>
                <a:latin typeface="Calibri" pitchFamily="34" charset="0"/>
              </a:defRPr>
            </a:lvl4pPr>
            <a:lvl5pPr algn="l" rtl="0" eaLnBrk="1" fontAlgn="base" hangingPunct="1">
              <a:spcBef>
                <a:spcPct val="0"/>
              </a:spcBef>
              <a:spcAft>
                <a:spcPct val="0"/>
              </a:spcAft>
              <a:defRPr sz="3300" b="1">
                <a:solidFill>
                  <a:schemeClr val="tx2"/>
                </a:solidFill>
                <a:latin typeface="Calibri" pitchFamily="34" charset="0"/>
              </a:defRPr>
            </a:lvl5pPr>
            <a:lvl6pPr marL="342900" algn="l" rtl="0" eaLnBrk="1" fontAlgn="base" hangingPunct="1">
              <a:spcBef>
                <a:spcPct val="0"/>
              </a:spcBef>
              <a:spcAft>
                <a:spcPct val="0"/>
              </a:spcAft>
              <a:defRPr sz="3300" b="1">
                <a:solidFill>
                  <a:schemeClr val="tx2"/>
                </a:solidFill>
                <a:latin typeface="Arial" charset="0"/>
              </a:defRPr>
            </a:lvl6pPr>
            <a:lvl7pPr marL="685800" algn="l" rtl="0" eaLnBrk="1" fontAlgn="base" hangingPunct="1">
              <a:spcBef>
                <a:spcPct val="0"/>
              </a:spcBef>
              <a:spcAft>
                <a:spcPct val="0"/>
              </a:spcAft>
              <a:defRPr sz="3300" b="1">
                <a:solidFill>
                  <a:schemeClr val="tx2"/>
                </a:solidFill>
                <a:latin typeface="Arial" charset="0"/>
              </a:defRPr>
            </a:lvl7pPr>
            <a:lvl8pPr marL="1028700" algn="l" rtl="0" eaLnBrk="1" fontAlgn="base" hangingPunct="1">
              <a:spcBef>
                <a:spcPct val="0"/>
              </a:spcBef>
              <a:spcAft>
                <a:spcPct val="0"/>
              </a:spcAft>
              <a:defRPr sz="3300" b="1">
                <a:solidFill>
                  <a:schemeClr val="tx2"/>
                </a:solidFill>
                <a:latin typeface="Arial" charset="0"/>
              </a:defRPr>
            </a:lvl8pPr>
            <a:lvl9pPr marL="1371600" algn="l" rtl="0" eaLnBrk="1" fontAlgn="base" hangingPunct="1">
              <a:spcBef>
                <a:spcPct val="0"/>
              </a:spcBef>
              <a:spcAft>
                <a:spcPct val="0"/>
              </a:spcAft>
              <a:defRPr sz="3300" b="1">
                <a:solidFill>
                  <a:schemeClr val="tx2"/>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400" b="1" i="0" u="none" strike="noStrike" kern="0" cap="none" spc="0" normalizeH="0" baseline="0" noProof="0" dirty="0">
                <a:ln>
                  <a:noFill/>
                </a:ln>
                <a:solidFill>
                  <a:prstClr val="white"/>
                </a:solidFill>
                <a:effectLst/>
                <a:uLnTx/>
                <a:uFillTx/>
                <a:latin typeface="Calibri" panose="020F0502020204030204" pitchFamily="34" charset="0"/>
                <a:ea typeface="+mj-ea"/>
                <a:cs typeface="Angsana New" panose="02020603050405020304" pitchFamily="18" charset="-34"/>
              </a:rPr>
              <a:t> Wellbeing Services</a:t>
            </a:r>
            <a:endParaRPr kumimoji="0" lang="en-GB" sz="5400" b="1" i="0" u="none" strike="noStrike" kern="0" cap="none" spc="0" normalizeH="0" baseline="0" noProof="0" dirty="0">
              <a:ln>
                <a:noFill/>
              </a:ln>
              <a:solidFill>
                <a:prstClr val="white"/>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1039725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A1689B6-1E46-4658-89F1-6454C48224AB}"/>
              </a:ext>
            </a:extLst>
          </p:cNvPr>
          <p:cNvGrpSpPr/>
          <p:nvPr/>
        </p:nvGrpSpPr>
        <p:grpSpPr>
          <a:xfrm>
            <a:off x="-157983" y="-114300"/>
            <a:ext cx="12507965" cy="2235200"/>
            <a:chOff x="-108520" y="0"/>
            <a:chExt cx="9361040" cy="1752207"/>
          </a:xfrm>
        </p:grpSpPr>
        <p:pic>
          <p:nvPicPr>
            <p:cNvPr id="5" name="Picture 4" descr="WSS Bamboo MAIN.jpg">
              <a:extLst>
                <a:ext uri="{FF2B5EF4-FFF2-40B4-BE49-F238E27FC236}">
                  <a16:creationId xmlns:a16="http://schemas.microsoft.com/office/drawing/2014/main" id="{8D41CEED-D169-4DDF-BA42-E27D7A3C4E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64541"/>
            <a:stretch/>
          </p:blipFill>
          <p:spPr>
            <a:xfrm>
              <a:off x="0" y="0"/>
              <a:ext cx="9144000" cy="1187703"/>
            </a:xfrm>
            <a:prstGeom prst="rect">
              <a:avLst/>
            </a:prstGeom>
          </p:spPr>
        </p:pic>
        <p:pic>
          <p:nvPicPr>
            <p:cNvPr id="6" name="Picture 5" descr="UOW keyline and logo - green.pdf">
              <a:extLst>
                <a:ext uri="{FF2B5EF4-FFF2-40B4-BE49-F238E27FC236}">
                  <a16:creationId xmlns:a16="http://schemas.microsoft.com/office/drawing/2014/main" id="{5ACE6165-065A-417E-9EDC-E7B02379FC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20" y="304231"/>
              <a:ext cx="9361040" cy="1447976"/>
            </a:xfrm>
            <a:prstGeom prst="rect">
              <a:avLst/>
            </a:prstGeom>
          </p:spPr>
        </p:pic>
      </p:grpSp>
      <p:sp>
        <p:nvSpPr>
          <p:cNvPr id="2" name="Title 1">
            <a:extLst>
              <a:ext uri="{FF2B5EF4-FFF2-40B4-BE49-F238E27FC236}">
                <a16:creationId xmlns:a16="http://schemas.microsoft.com/office/drawing/2014/main" id="{81BC26D5-03BF-4FA4-9E91-522B4B3162C5}"/>
              </a:ext>
            </a:extLst>
          </p:cNvPr>
          <p:cNvSpPr>
            <a:spLocks noGrp="1"/>
          </p:cNvSpPr>
          <p:nvPr>
            <p:ph type="title"/>
          </p:nvPr>
        </p:nvSpPr>
        <p:spPr/>
        <p:txBody>
          <a:bodyPr/>
          <a:lstStyle/>
          <a:p>
            <a:r>
              <a:rPr lang="en-GB" dirty="0">
                <a:solidFill>
                  <a:schemeClr val="accent6">
                    <a:lumMod val="50000"/>
                  </a:schemeClr>
                </a:solidFill>
              </a:rPr>
              <a:t>What is Wellbeing?</a:t>
            </a:r>
          </a:p>
        </p:txBody>
      </p:sp>
      <p:sp>
        <p:nvSpPr>
          <p:cNvPr id="3" name="Content Placeholder 2">
            <a:extLst>
              <a:ext uri="{FF2B5EF4-FFF2-40B4-BE49-F238E27FC236}">
                <a16:creationId xmlns:a16="http://schemas.microsoft.com/office/drawing/2014/main" id="{1ADF83AD-AA34-4A4D-B6D8-EFD99380477E}"/>
              </a:ext>
            </a:extLst>
          </p:cNvPr>
          <p:cNvSpPr>
            <a:spLocks noGrp="1"/>
          </p:cNvSpPr>
          <p:nvPr>
            <p:ph idx="1"/>
          </p:nvPr>
        </p:nvSpPr>
        <p:spPr>
          <a:xfrm>
            <a:off x="838200" y="2011679"/>
            <a:ext cx="10515600" cy="4165283"/>
          </a:xfrm>
        </p:spPr>
        <p:txBody>
          <a:bodyPr/>
          <a:lstStyle/>
          <a:p>
            <a:pPr marL="0" indent="0" algn="ctr">
              <a:buNone/>
            </a:pPr>
            <a:r>
              <a:rPr lang="en-GB" sz="4000" dirty="0"/>
              <a:t>‘a positive state of body and mind. … It includes physical, material, social, emotional ('happiness')’ (Waddell &amp; Burton, 2006)</a:t>
            </a:r>
          </a:p>
          <a:p>
            <a:pPr marL="0" indent="0" algn="ctr">
              <a:buNone/>
            </a:pPr>
            <a:endParaRPr lang="en-GB" sz="4000" dirty="0">
              <a:solidFill>
                <a:srgbClr val="2B8366"/>
              </a:solidFill>
            </a:endParaRPr>
          </a:p>
          <a:p>
            <a:pPr marL="0" indent="0" algn="ctr">
              <a:buNone/>
            </a:pPr>
            <a:r>
              <a:rPr lang="en-GB" sz="4000" dirty="0">
                <a:solidFill>
                  <a:srgbClr val="2B8366"/>
                </a:solidFill>
              </a:rPr>
              <a:t>How Are You Doing?</a:t>
            </a:r>
          </a:p>
          <a:p>
            <a:endParaRPr lang="en-GB" dirty="0"/>
          </a:p>
        </p:txBody>
      </p:sp>
    </p:spTree>
    <p:extLst>
      <p:ext uri="{BB962C8B-B14F-4D97-AF65-F5344CB8AC3E}">
        <p14:creationId xmlns:p14="http://schemas.microsoft.com/office/powerpoint/2010/main" val="3937787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graphicFrame>
        <p:nvGraphicFramePr>
          <p:cNvPr id="8" name="Content Placeholder 7"/>
          <p:cNvGraphicFramePr>
            <a:graphicFrameLocks noGrp="1"/>
          </p:cNvGraphicFramePr>
          <p:nvPr>
            <p:ph idx="1"/>
          </p:nvPr>
        </p:nvGraphicFramePr>
        <p:xfrm>
          <a:off x="342900" y="1789806"/>
          <a:ext cx="11010900" cy="4699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p:cNvGrpSpPr/>
          <p:nvPr/>
        </p:nvGrpSpPr>
        <p:grpSpPr>
          <a:xfrm>
            <a:off x="-157983" y="-114300"/>
            <a:ext cx="12507965" cy="2235200"/>
            <a:chOff x="-108520" y="0"/>
            <a:chExt cx="9361040" cy="1752207"/>
          </a:xfrm>
        </p:grpSpPr>
        <p:pic>
          <p:nvPicPr>
            <p:cNvPr id="5" name="Picture 4" descr="WSS Bamboo MAIN.jpg"/>
            <p:cNvPicPr>
              <a:picLocks noChangeAspect="1"/>
            </p:cNvPicPr>
            <p:nvPr/>
          </p:nvPicPr>
          <p:blipFill rotWithShape="1">
            <a:blip r:embed="rId8" cstate="print">
              <a:extLst>
                <a:ext uri="{28A0092B-C50C-407E-A947-70E740481C1C}">
                  <a14:useLocalDpi xmlns:a14="http://schemas.microsoft.com/office/drawing/2010/main" val="0"/>
                </a:ext>
              </a:extLst>
            </a:blip>
            <a:srcRect b="64541"/>
            <a:stretch/>
          </p:blipFill>
          <p:spPr>
            <a:xfrm>
              <a:off x="0" y="0"/>
              <a:ext cx="9144000" cy="1187703"/>
            </a:xfrm>
            <a:prstGeom prst="rect">
              <a:avLst/>
            </a:prstGeom>
          </p:spPr>
        </p:pic>
        <p:pic>
          <p:nvPicPr>
            <p:cNvPr id="6" name="Picture 5" descr="UOW keyline and logo - green.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520" y="304231"/>
              <a:ext cx="9361040" cy="1447976"/>
            </a:xfrm>
            <a:prstGeom prst="rect">
              <a:avLst/>
            </a:prstGeom>
          </p:spPr>
        </p:pic>
      </p:grpSp>
      <p:sp>
        <p:nvSpPr>
          <p:cNvPr id="7" name="TextBox 6"/>
          <p:cNvSpPr txBox="1"/>
          <p:nvPr/>
        </p:nvSpPr>
        <p:spPr>
          <a:xfrm>
            <a:off x="448234" y="634887"/>
            <a:ext cx="8089900" cy="666786"/>
          </a:xfrm>
          <a:prstGeom prst="rect">
            <a:avLst/>
          </a:prstGeom>
          <a:noFill/>
        </p:spPr>
        <p:txBody>
          <a:bodyPr wrap="square" rtlCol="0">
            <a:spAutoFit/>
          </a:bodyPr>
          <a:lstStyle/>
          <a:p>
            <a:r>
              <a:rPr lang="en-GB" sz="3600" dirty="0">
                <a:solidFill>
                  <a:srgbClr val="009999"/>
                </a:solidFill>
              </a:rPr>
              <a:t>Wellbeing and Engagement </a:t>
            </a:r>
          </a:p>
        </p:txBody>
      </p:sp>
      <p:grpSp>
        <p:nvGrpSpPr>
          <p:cNvPr id="9" name="Group 8"/>
          <p:cNvGrpSpPr/>
          <p:nvPr/>
        </p:nvGrpSpPr>
        <p:grpSpPr>
          <a:xfrm>
            <a:off x="448234" y="1400791"/>
            <a:ext cx="11485399" cy="4306513"/>
            <a:chOff x="448234" y="1183068"/>
            <a:chExt cx="11485399" cy="4492356"/>
          </a:xfrm>
        </p:grpSpPr>
        <p:pic>
          <p:nvPicPr>
            <p:cNvPr id="10" name="Content Placeholder 4"/>
            <p:cNvPicPr>
              <a:picLocks noChangeAspect="1"/>
            </p:cNvPicPr>
            <p:nvPr/>
          </p:nvPicPr>
          <p:blipFill>
            <a:blip r:embed="rId10"/>
            <a:stretch>
              <a:fillRect/>
            </a:stretch>
          </p:blipFill>
          <p:spPr bwMode="auto">
            <a:xfrm>
              <a:off x="4285637" y="1183068"/>
              <a:ext cx="3525367" cy="4470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1"/>
            <p:cNvSpPr txBox="1">
              <a:spLocks/>
            </p:cNvSpPr>
            <p:nvPr/>
          </p:nvSpPr>
          <p:spPr>
            <a:xfrm>
              <a:off x="8631584" y="3612353"/>
              <a:ext cx="3302049" cy="2063071"/>
            </a:xfrm>
            <a:prstGeom prst="rect">
              <a:avLst/>
            </a:prstGeom>
          </p:spPr>
          <p:txBody>
            <a:bodyPr/>
            <a:lstStyle>
              <a:lvl1pPr algn="l" rtl="0" eaLnBrk="1" fontAlgn="base" hangingPunct="1">
                <a:spcBef>
                  <a:spcPct val="0"/>
                </a:spcBef>
                <a:spcAft>
                  <a:spcPct val="0"/>
                </a:spcAft>
                <a:defRPr sz="4400" b="1">
                  <a:solidFill>
                    <a:schemeClr val="tx2"/>
                  </a:solidFill>
                  <a:latin typeface="+mj-lt"/>
                  <a:ea typeface="+mj-ea"/>
                  <a:cs typeface="+mj-cs"/>
                </a:defRPr>
              </a:lvl1pPr>
              <a:lvl2pPr algn="l" rtl="0" eaLnBrk="1" fontAlgn="base" hangingPunct="1">
                <a:spcBef>
                  <a:spcPct val="0"/>
                </a:spcBef>
                <a:spcAft>
                  <a:spcPct val="0"/>
                </a:spcAft>
                <a:defRPr sz="4400" b="1">
                  <a:solidFill>
                    <a:schemeClr val="tx2"/>
                  </a:solidFill>
                  <a:latin typeface="Calibri" pitchFamily="34" charset="0"/>
                </a:defRPr>
              </a:lvl2pPr>
              <a:lvl3pPr algn="l" rtl="0" eaLnBrk="1" fontAlgn="base" hangingPunct="1">
                <a:spcBef>
                  <a:spcPct val="0"/>
                </a:spcBef>
                <a:spcAft>
                  <a:spcPct val="0"/>
                </a:spcAft>
                <a:defRPr sz="4400" b="1">
                  <a:solidFill>
                    <a:schemeClr val="tx2"/>
                  </a:solidFill>
                  <a:latin typeface="Calibri" pitchFamily="34" charset="0"/>
                </a:defRPr>
              </a:lvl3pPr>
              <a:lvl4pPr algn="l" rtl="0" eaLnBrk="1" fontAlgn="base" hangingPunct="1">
                <a:spcBef>
                  <a:spcPct val="0"/>
                </a:spcBef>
                <a:spcAft>
                  <a:spcPct val="0"/>
                </a:spcAft>
                <a:defRPr sz="4400" b="1">
                  <a:solidFill>
                    <a:schemeClr val="tx2"/>
                  </a:solidFill>
                  <a:latin typeface="Calibri" pitchFamily="34" charset="0"/>
                </a:defRPr>
              </a:lvl4pPr>
              <a:lvl5pPr algn="l" rtl="0" eaLnBrk="1" fontAlgn="base" hangingPunct="1">
                <a:spcBef>
                  <a:spcPct val="0"/>
                </a:spcBef>
                <a:spcAft>
                  <a:spcPct val="0"/>
                </a:spcAft>
                <a:defRPr sz="4400" b="1">
                  <a:solidFill>
                    <a:schemeClr val="tx2"/>
                  </a:solidFill>
                  <a:latin typeface="Calibri" pitchFamily="34" charset="0"/>
                </a:defRPr>
              </a:lvl5pPr>
              <a:lvl6pPr marL="457200" algn="l" rtl="0" eaLnBrk="1" fontAlgn="base" hangingPunct="1">
                <a:spcBef>
                  <a:spcPct val="0"/>
                </a:spcBef>
                <a:spcAft>
                  <a:spcPct val="0"/>
                </a:spcAft>
                <a:defRPr sz="4400" b="1">
                  <a:solidFill>
                    <a:schemeClr val="tx2"/>
                  </a:solidFill>
                  <a:latin typeface="Arial" charset="0"/>
                </a:defRPr>
              </a:lvl6pPr>
              <a:lvl7pPr marL="914400" algn="l" rtl="0" eaLnBrk="1" fontAlgn="base" hangingPunct="1">
                <a:spcBef>
                  <a:spcPct val="0"/>
                </a:spcBef>
                <a:spcAft>
                  <a:spcPct val="0"/>
                </a:spcAft>
                <a:defRPr sz="4400" b="1">
                  <a:solidFill>
                    <a:schemeClr val="tx2"/>
                  </a:solidFill>
                  <a:latin typeface="Arial" charset="0"/>
                </a:defRPr>
              </a:lvl7pPr>
              <a:lvl8pPr marL="1371600" algn="l" rtl="0" eaLnBrk="1" fontAlgn="base" hangingPunct="1">
                <a:spcBef>
                  <a:spcPct val="0"/>
                </a:spcBef>
                <a:spcAft>
                  <a:spcPct val="0"/>
                </a:spcAft>
                <a:defRPr sz="4400" b="1">
                  <a:solidFill>
                    <a:schemeClr val="tx2"/>
                  </a:solidFill>
                  <a:latin typeface="Arial" charset="0"/>
                </a:defRPr>
              </a:lvl8pPr>
              <a:lvl9pPr marL="1828800" algn="l" rtl="0" eaLnBrk="1" fontAlgn="base" hangingPunct="1">
                <a:spcBef>
                  <a:spcPct val="0"/>
                </a:spcBef>
                <a:spcAft>
                  <a:spcPct val="0"/>
                </a:spcAft>
                <a:defRPr sz="4400" b="1">
                  <a:solidFill>
                    <a:schemeClr val="tx2"/>
                  </a:solidFill>
                  <a:latin typeface="Arial" charset="0"/>
                </a:defRPr>
              </a:lvl9pPr>
            </a:lstStyle>
            <a:p>
              <a:r>
                <a:rPr lang="en-GB" kern="0" dirty="0">
                  <a:solidFill>
                    <a:srgbClr val="009999"/>
                  </a:solidFill>
                  <a:latin typeface="+mn-lt"/>
                </a:rPr>
                <a:t>The 5 Ways of Wellbeing</a:t>
              </a:r>
            </a:p>
          </p:txBody>
        </p:sp>
        <p:sp>
          <p:nvSpPr>
            <p:cNvPr id="13" name="TextBox 12"/>
            <p:cNvSpPr txBox="1"/>
            <p:nvPr/>
          </p:nvSpPr>
          <p:spPr>
            <a:xfrm>
              <a:off x="448234" y="1183068"/>
              <a:ext cx="3837403" cy="3306901"/>
            </a:xfrm>
            <a:prstGeom prst="rect">
              <a:avLst/>
            </a:prstGeom>
            <a:noFill/>
          </p:spPr>
          <p:txBody>
            <a:bodyPr wrap="square" rtlCol="0">
              <a:spAutoFit/>
            </a:bodyPr>
            <a:lstStyle/>
            <a:p>
              <a:r>
                <a:rPr lang="en-GB" sz="2500" dirty="0">
                  <a:solidFill>
                    <a:srgbClr val="009999"/>
                  </a:solidFill>
                </a:rPr>
                <a:t>The five ways to wellbeing are evidence based ideas to improve your wellbeing.</a:t>
              </a:r>
            </a:p>
            <a:p>
              <a:endParaRPr lang="en-GB" sz="2500" dirty="0">
                <a:solidFill>
                  <a:srgbClr val="009999"/>
                </a:solidFill>
              </a:endParaRPr>
            </a:p>
            <a:p>
              <a:r>
                <a:rPr lang="en-GB" sz="2500" dirty="0">
                  <a:solidFill>
                    <a:srgbClr val="009999"/>
                  </a:solidFill>
                </a:rPr>
                <a:t>They are simple suggestions to keep in mind when identifying how we can look after ourselves.</a:t>
              </a:r>
              <a:endParaRPr lang="en-GB" dirty="0"/>
            </a:p>
          </p:txBody>
        </p:sp>
      </p:grpSp>
    </p:spTree>
    <p:extLst>
      <p:ext uri="{BB962C8B-B14F-4D97-AF65-F5344CB8AC3E}">
        <p14:creationId xmlns:p14="http://schemas.microsoft.com/office/powerpoint/2010/main" val="1080933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57983" y="-39639"/>
            <a:ext cx="12507965" cy="2730403"/>
            <a:chOff x="-108520" y="1"/>
            <a:chExt cx="9361040" cy="1752207"/>
          </a:xfrm>
        </p:grpSpPr>
        <p:pic>
          <p:nvPicPr>
            <p:cNvPr id="10" name="Picture 9" descr="WSS Bamboo MAIN.jpg"/>
            <p:cNvPicPr>
              <a:picLocks noChangeAspect="1"/>
            </p:cNvPicPr>
            <p:nvPr/>
          </p:nvPicPr>
          <p:blipFill rotWithShape="1">
            <a:blip r:embed="rId3" cstate="print">
              <a:extLst>
                <a:ext uri="{28A0092B-C50C-407E-A947-70E740481C1C}">
                  <a14:useLocalDpi xmlns:a14="http://schemas.microsoft.com/office/drawing/2010/main" val="0"/>
                </a:ext>
              </a:extLst>
            </a:blip>
            <a:srcRect b="64541"/>
            <a:stretch/>
          </p:blipFill>
          <p:spPr>
            <a:xfrm>
              <a:off x="0" y="1"/>
              <a:ext cx="9065321" cy="1177483"/>
            </a:xfrm>
            <a:prstGeom prst="rect">
              <a:avLst/>
            </a:prstGeom>
          </p:spPr>
        </p:pic>
        <p:pic>
          <p:nvPicPr>
            <p:cNvPr id="11" name="Picture 10" descr="UOW keyline and logo - green.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20" y="304232"/>
              <a:ext cx="9361040" cy="1447976"/>
            </a:xfrm>
            <a:prstGeom prst="rect">
              <a:avLst/>
            </a:prstGeom>
          </p:spPr>
        </p:pic>
      </p:grpSp>
      <p:sp>
        <p:nvSpPr>
          <p:cNvPr id="2" name="Title 1"/>
          <p:cNvSpPr>
            <a:spLocks noGrp="1"/>
          </p:cNvSpPr>
          <p:nvPr>
            <p:ph type="title"/>
          </p:nvPr>
        </p:nvSpPr>
        <p:spPr>
          <a:xfrm>
            <a:off x="92149" y="717876"/>
            <a:ext cx="10515600" cy="1325563"/>
          </a:xfrm>
        </p:spPr>
        <p:txBody>
          <a:bodyPr>
            <a:normAutofit/>
          </a:bodyPr>
          <a:lstStyle/>
          <a:p>
            <a:r>
              <a:rPr lang="en-GB" dirty="0">
                <a:solidFill>
                  <a:schemeClr val="accent6">
                    <a:lumMod val="50000"/>
                  </a:schemeClr>
                </a:solidFill>
              </a:rPr>
              <a:t>Pressures</a:t>
            </a:r>
            <a:r>
              <a:rPr lang="en-GB" sz="3200" b="1" dirty="0">
                <a:solidFill>
                  <a:schemeClr val="accent6">
                    <a:lumMod val="50000"/>
                  </a:schemeClr>
                </a:solidFill>
                <a:latin typeface="+mn-lt"/>
              </a:rPr>
              <a:t> </a:t>
            </a:r>
            <a:r>
              <a:rPr lang="en-GB" sz="3200" b="1" dirty="0">
                <a:solidFill>
                  <a:schemeClr val="bg1"/>
                </a:solidFill>
                <a:latin typeface="+mn-lt"/>
              </a:rPr>
              <a:t> </a:t>
            </a:r>
            <a:endParaRPr lang="en-GB" sz="3200" b="1" dirty="0">
              <a:solidFill>
                <a:schemeClr val="accent6">
                  <a:lumMod val="50000"/>
                </a:schemeClr>
              </a:solidFill>
              <a:latin typeface="+mn-lt"/>
            </a:endParaRPr>
          </a:p>
        </p:txBody>
      </p:sp>
      <p:sp>
        <p:nvSpPr>
          <p:cNvPr id="9" name="Content Placeholder 8"/>
          <p:cNvSpPr>
            <a:spLocks noGrp="1"/>
          </p:cNvSpPr>
          <p:nvPr>
            <p:ph idx="1"/>
          </p:nvPr>
        </p:nvSpPr>
        <p:spPr>
          <a:xfrm>
            <a:off x="609600" y="2529107"/>
            <a:ext cx="9223023" cy="3947427"/>
          </a:xfrm>
        </p:spPr>
        <p:txBody>
          <a:bodyPr>
            <a:normAutofit/>
          </a:bodyPr>
          <a:lstStyle/>
          <a:p>
            <a:pPr marL="0" indent="0">
              <a:buNone/>
            </a:pPr>
            <a:endParaRPr lang="en-GB"/>
          </a:p>
          <a:p>
            <a:endParaRPr lang="en-GB"/>
          </a:p>
          <a:p>
            <a:endParaRPr lang="en-GB"/>
          </a:p>
          <a:p>
            <a:pPr lvl="8">
              <a:buNone/>
            </a:pPr>
            <a:r>
              <a:rPr lang="en-GB"/>
              <a:t>                                  				</a:t>
            </a:r>
            <a:endParaRPr lang="en-GB" sz="3600" b="1"/>
          </a:p>
        </p:txBody>
      </p:sp>
      <p:sp>
        <p:nvSpPr>
          <p:cNvPr id="16" name="TextBox 15">
            <a:extLst>
              <a:ext uri="{FF2B5EF4-FFF2-40B4-BE49-F238E27FC236}">
                <a16:creationId xmlns:a16="http://schemas.microsoft.com/office/drawing/2014/main" id="{76827446-BAA6-42A4-A6E6-E377FE7E2446}"/>
              </a:ext>
            </a:extLst>
          </p:cNvPr>
          <p:cNvSpPr txBox="1"/>
          <p:nvPr/>
        </p:nvSpPr>
        <p:spPr>
          <a:xfrm>
            <a:off x="899957" y="2104059"/>
            <a:ext cx="8472470" cy="2479590"/>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nSpc>
                <a:spcPct val="107000"/>
              </a:lnSpc>
              <a:spcAft>
                <a:spcPts val="800"/>
              </a:spcAft>
            </a:pPr>
            <a:r>
              <a:rPr lang="en-GB" sz="28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Stress is a natural reaction to excessive pressures and demands placed on us.</a:t>
            </a:r>
            <a:br>
              <a:rPr lang="en-GB" sz="28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sz="28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We experience stress when the demands upon us outweigh our resources.</a:t>
            </a:r>
            <a:endParaRPr lang="en-GB" sz="28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12" name="Group 11">
            <a:extLst>
              <a:ext uri="{FF2B5EF4-FFF2-40B4-BE49-F238E27FC236}">
                <a16:creationId xmlns:a16="http://schemas.microsoft.com/office/drawing/2014/main" id="{6CCD59C0-A213-4E09-AD2B-8AF2E54FFC7E}"/>
              </a:ext>
            </a:extLst>
          </p:cNvPr>
          <p:cNvGrpSpPr/>
          <p:nvPr/>
        </p:nvGrpSpPr>
        <p:grpSpPr>
          <a:xfrm>
            <a:off x="8304029" y="4242392"/>
            <a:ext cx="4045954" cy="2719810"/>
            <a:chOff x="7911102" y="3705238"/>
            <a:chExt cx="4158894" cy="2834603"/>
          </a:xfrm>
        </p:grpSpPr>
        <p:pic>
          <p:nvPicPr>
            <p:cNvPr id="14" name="Picture 13">
              <a:extLst>
                <a:ext uri="{FF2B5EF4-FFF2-40B4-BE49-F238E27FC236}">
                  <a16:creationId xmlns:a16="http://schemas.microsoft.com/office/drawing/2014/main" id="{F0587F8D-1017-4CF8-9975-7E0308E80E4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p:blipFill>
          <p:spPr>
            <a:xfrm>
              <a:off x="7911102" y="3705238"/>
              <a:ext cx="4158894" cy="2834603"/>
            </a:xfrm>
            <a:prstGeom prst="rect">
              <a:avLst/>
            </a:prstGeom>
            <a:effectLst>
              <a:outerShdw blurRad="50800" dist="38100" dir="2700000" algn="tl" rotWithShape="0">
                <a:prstClr val="black">
                  <a:alpha val="40000"/>
                </a:prstClr>
              </a:outerShdw>
            </a:effectLst>
          </p:spPr>
        </p:pic>
        <p:sp>
          <p:nvSpPr>
            <p:cNvPr id="7" name="TextBox 6">
              <a:extLst>
                <a:ext uri="{FF2B5EF4-FFF2-40B4-BE49-F238E27FC236}">
                  <a16:creationId xmlns:a16="http://schemas.microsoft.com/office/drawing/2014/main" id="{72AD7EBF-AE9A-4BFA-972B-374652327705}"/>
                </a:ext>
              </a:extLst>
            </p:cNvPr>
            <p:cNvSpPr txBox="1"/>
            <p:nvPr/>
          </p:nvSpPr>
          <p:spPr>
            <a:xfrm>
              <a:off x="8234992" y="5830093"/>
              <a:ext cx="1243173" cy="369332"/>
            </a:xfrm>
            <a:prstGeom prst="rect">
              <a:avLst/>
            </a:prstGeom>
            <a:noFill/>
          </p:spPr>
          <p:txBody>
            <a:bodyPr wrap="square" rtlCol="0">
              <a:spAutoFit/>
            </a:bodyPr>
            <a:lstStyle/>
            <a:p>
              <a:r>
                <a:rPr lang="en-GB" b="1">
                  <a:solidFill>
                    <a:schemeClr val="accent6">
                      <a:lumMod val="50000"/>
                    </a:schemeClr>
                  </a:solidFill>
                </a:rPr>
                <a:t>Demand</a:t>
              </a:r>
              <a:r>
                <a:rPr lang="en-GB" b="1"/>
                <a:t>s</a:t>
              </a:r>
            </a:p>
          </p:txBody>
        </p:sp>
        <p:sp>
          <p:nvSpPr>
            <p:cNvPr id="13" name="TextBox 12">
              <a:extLst>
                <a:ext uri="{FF2B5EF4-FFF2-40B4-BE49-F238E27FC236}">
                  <a16:creationId xmlns:a16="http://schemas.microsoft.com/office/drawing/2014/main" id="{503465FA-9644-4D63-A760-DEE1DD3DCCD5}"/>
                </a:ext>
              </a:extLst>
            </p:cNvPr>
            <p:cNvSpPr txBox="1"/>
            <p:nvPr/>
          </p:nvSpPr>
          <p:spPr>
            <a:xfrm>
              <a:off x="10567226" y="5476127"/>
              <a:ext cx="1243173" cy="369332"/>
            </a:xfrm>
            <a:prstGeom prst="rect">
              <a:avLst/>
            </a:prstGeom>
            <a:noFill/>
          </p:spPr>
          <p:txBody>
            <a:bodyPr wrap="square" rtlCol="0">
              <a:spAutoFit/>
            </a:bodyPr>
            <a:lstStyle/>
            <a:p>
              <a:r>
                <a:rPr lang="en-GB"/>
                <a:t> </a:t>
              </a:r>
              <a:r>
                <a:rPr lang="en-GB" b="1">
                  <a:solidFill>
                    <a:schemeClr val="accent6">
                      <a:lumMod val="50000"/>
                    </a:schemeClr>
                  </a:solidFill>
                </a:rPr>
                <a:t>Resources  </a:t>
              </a:r>
            </a:p>
          </p:txBody>
        </p:sp>
      </p:grpSp>
    </p:spTree>
    <p:extLst>
      <p:ext uri="{BB962C8B-B14F-4D97-AF65-F5344CB8AC3E}">
        <p14:creationId xmlns:p14="http://schemas.microsoft.com/office/powerpoint/2010/main" val="4204925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62369" y="0"/>
            <a:ext cx="12512352" cy="2235200"/>
            <a:chOff x="-108520" y="0"/>
            <a:chExt cx="9361040" cy="1752207"/>
          </a:xfrm>
        </p:grpSpPr>
        <p:pic>
          <p:nvPicPr>
            <p:cNvPr id="8" name="Picture 7" descr="WSS Bamboo MAIN.jpg"/>
            <p:cNvPicPr>
              <a:picLocks noChangeAspect="1"/>
            </p:cNvPicPr>
            <p:nvPr/>
          </p:nvPicPr>
          <p:blipFill rotWithShape="1">
            <a:blip r:embed="rId3" cstate="print">
              <a:extLst>
                <a:ext uri="{28A0092B-C50C-407E-A947-70E740481C1C}">
                  <a14:useLocalDpi xmlns:a14="http://schemas.microsoft.com/office/drawing/2010/main" val="0"/>
                </a:ext>
              </a:extLst>
            </a:blip>
            <a:srcRect b="64541"/>
            <a:stretch/>
          </p:blipFill>
          <p:spPr>
            <a:xfrm>
              <a:off x="0" y="0"/>
              <a:ext cx="9144000" cy="1187703"/>
            </a:xfrm>
            <a:prstGeom prst="rect">
              <a:avLst/>
            </a:prstGeom>
          </p:spPr>
        </p:pic>
        <p:pic>
          <p:nvPicPr>
            <p:cNvPr id="9" name="Picture 8" descr="UOW keyline and logo - green.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20" y="304231"/>
              <a:ext cx="9361040" cy="1447976"/>
            </a:xfrm>
            <a:prstGeom prst="rect">
              <a:avLst/>
            </a:prstGeom>
          </p:spPr>
        </p:pic>
      </p:grpSp>
      <p:grpSp>
        <p:nvGrpSpPr>
          <p:cNvPr id="11" name="Group 10">
            <a:extLst>
              <a:ext uri="{FF2B5EF4-FFF2-40B4-BE49-F238E27FC236}">
                <a16:creationId xmlns:a16="http://schemas.microsoft.com/office/drawing/2014/main" id="{B9FB22A6-24D6-487C-8F56-39D607EA6C71}"/>
              </a:ext>
            </a:extLst>
          </p:cNvPr>
          <p:cNvGrpSpPr/>
          <p:nvPr/>
        </p:nvGrpSpPr>
        <p:grpSpPr>
          <a:xfrm>
            <a:off x="897473" y="552469"/>
            <a:ext cx="8090992" cy="6305531"/>
            <a:chOff x="1538407" y="757545"/>
            <a:chExt cx="8090992" cy="6334198"/>
          </a:xfrm>
        </p:grpSpPr>
        <p:pic>
          <p:nvPicPr>
            <p:cNvPr id="12" name="Picture 11" descr="A glass jar with a handle&#10;&#10;Description automatically generated with low confidence">
              <a:extLst>
                <a:ext uri="{FF2B5EF4-FFF2-40B4-BE49-F238E27FC236}">
                  <a16:creationId xmlns:a16="http://schemas.microsoft.com/office/drawing/2014/main" id="{5941D908-BB38-481B-99B3-28E142D67CD8}"/>
                </a:ext>
              </a:extLst>
            </p:cNvPr>
            <p:cNvPicPr>
              <a:picLocks noChangeAspect="1"/>
            </p:cNvPicPr>
            <p:nvPr/>
          </p:nvPicPr>
          <p:blipFill>
            <a:blip r:embed="rId5">
              <a:duotone>
                <a:schemeClr val="accent6">
                  <a:shade val="45000"/>
                  <a:satMod val="135000"/>
                </a:schemeClr>
                <a:prstClr val="white"/>
              </a:duotone>
              <a:extLst>
                <a:ext uri="{BEBA8EAE-BF5A-486C-A8C5-ECC9F3942E4B}">
                  <a14:imgProps xmlns:a14="http://schemas.microsoft.com/office/drawing/2010/main">
                    <a14:imgLayer r:embed="rId6">
                      <a14:imgEffect>
                        <a14:artisticLineDrawing trans="60000" pencilSize="31"/>
                      </a14:imgEffect>
                    </a14:imgLayer>
                  </a14:imgProps>
                </a:ext>
                <a:ext uri="{28A0092B-C50C-407E-A947-70E740481C1C}">
                  <a14:useLocalDpi xmlns:a14="http://schemas.microsoft.com/office/drawing/2010/main" val="0"/>
                </a:ext>
              </a:extLst>
            </a:blip>
            <a:stretch>
              <a:fillRect/>
            </a:stretch>
          </p:blipFill>
          <p:spPr>
            <a:xfrm>
              <a:off x="1538407" y="757545"/>
              <a:ext cx="6292529" cy="6334198"/>
            </a:xfrm>
            <a:prstGeom prst="rect">
              <a:avLst/>
            </a:prstGeom>
            <a:noFill/>
            <a:ln>
              <a:solidFill>
                <a:schemeClr val="bg1"/>
              </a:solidFill>
            </a:ln>
            <a:effectLst/>
            <a:scene3d>
              <a:camera prst="orthographicFront"/>
              <a:lightRig rig="threePt" dir="t"/>
            </a:scene3d>
            <a:sp3d>
              <a:extrusionClr>
                <a:schemeClr val="bg1"/>
              </a:extrusionClr>
              <a:contourClr>
                <a:schemeClr val="bg1"/>
              </a:contourClr>
            </a:sp3d>
          </p:spPr>
        </p:pic>
        <p:sp>
          <p:nvSpPr>
            <p:cNvPr id="13" name="Arrow: Left 12">
              <a:extLst>
                <a:ext uri="{FF2B5EF4-FFF2-40B4-BE49-F238E27FC236}">
                  <a16:creationId xmlns:a16="http://schemas.microsoft.com/office/drawing/2014/main" id="{E61D409C-550E-421A-B321-741C8A18102E}"/>
                </a:ext>
              </a:extLst>
            </p:cNvPr>
            <p:cNvSpPr/>
            <p:nvPr/>
          </p:nvSpPr>
          <p:spPr>
            <a:xfrm>
              <a:off x="6138789" y="5715288"/>
              <a:ext cx="2090194" cy="516016"/>
            </a:xfrm>
            <a:prstGeom prst="leftArrow">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4" name="Arrow: Left 13">
              <a:extLst>
                <a:ext uri="{FF2B5EF4-FFF2-40B4-BE49-F238E27FC236}">
                  <a16:creationId xmlns:a16="http://schemas.microsoft.com/office/drawing/2014/main" id="{06BC6D21-89BC-4777-A67C-B2BFF0F6C9C7}"/>
                </a:ext>
              </a:extLst>
            </p:cNvPr>
            <p:cNvSpPr/>
            <p:nvPr/>
          </p:nvSpPr>
          <p:spPr>
            <a:xfrm>
              <a:off x="6392861" y="3812174"/>
              <a:ext cx="2090194" cy="516016"/>
            </a:xfrm>
            <a:prstGeom prst="leftArrow">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Arrow: Left 14">
              <a:extLst>
                <a:ext uri="{FF2B5EF4-FFF2-40B4-BE49-F238E27FC236}">
                  <a16:creationId xmlns:a16="http://schemas.microsoft.com/office/drawing/2014/main" id="{D9C14055-8B45-422F-86A4-6289BD424387}"/>
                </a:ext>
              </a:extLst>
            </p:cNvPr>
            <p:cNvSpPr/>
            <p:nvPr/>
          </p:nvSpPr>
          <p:spPr>
            <a:xfrm>
              <a:off x="6220047" y="4849135"/>
              <a:ext cx="2090194" cy="516016"/>
            </a:xfrm>
            <a:prstGeom prst="leftArrow">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16" name="Straight Connector 15">
              <a:extLst>
                <a:ext uri="{FF2B5EF4-FFF2-40B4-BE49-F238E27FC236}">
                  <a16:creationId xmlns:a16="http://schemas.microsoft.com/office/drawing/2014/main" id="{35105657-2CA4-4FD5-95FC-BC9D9CC04C6D}"/>
                </a:ext>
              </a:extLst>
            </p:cNvPr>
            <p:cNvCxnSpPr/>
            <p:nvPr/>
          </p:nvCxnSpPr>
          <p:spPr>
            <a:xfrm>
              <a:off x="2913321" y="3593805"/>
              <a:ext cx="3487479" cy="0"/>
            </a:xfrm>
            <a:prstGeom prst="line">
              <a:avLst/>
            </a:prstGeom>
            <a:ln w="28575">
              <a:prstDash val="dash"/>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53E79C0-8795-4B4E-8E48-C01F9FBB1442}"/>
                </a:ext>
              </a:extLst>
            </p:cNvPr>
            <p:cNvCxnSpPr>
              <a:cxnSpLocks/>
            </p:cNvCxnSpPr>
            <p:nvPr/>
          </p:nvCxnSpPr>
          <p:spPr>
            <a:xfrm>
              <a:off x="3104707" y="4678326"/>
              <a:ext cx="3115340" cy="0"/>
            </a:xfrm>
            <a:prstGeom prst="line">
              <a:avLst/>
            </a:prstGeom>
            <a:ln w="28575">
              <a:prstDash val="dash"/>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3F5D3C3-32A0-409B-B1CE-BB457E0E4EB6}"/>
                </a:ext>
              </a:extLst>
            </p:cNvPr>
            <p:cNvCxnSpPr>
              <a:cxnSpLocks/>
            </p:cNvCxnSpPr>
            <p:nvPr/>
          </p:nvCxnSpPr>
          <p:spPr>
            <a:xfrm>
              <a:off x="3242930" y="5794745"/>
              <a:ext cx="2853070" cy="0"/>
            </a:xfrm>
            <a:prstGeom prst="line">
              <a:avLst/>
            </a:prstGeom>
            <a:ln w="28575">
              <a:prstDash val="dash"/>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8B6AEBE-3D7E-4CA4-9AD7-073E98CBD825}"/>
                </a:ext>
              </a:extLst>
            </p:cNvPr>
            <p:cNvSpPr txBox="1"/>
            <p:nvPr/>
          </p:nvSpPr>
          <p:spPr>
            <a:xfrm>
              <a:off x="6518635" y="3893527"/>
              <a:ext cx="1937262" cy="369332"/>
            </a:xfrm>
            <a:prstGeom prst="rect">
              <a:avLst/>
            </a:prstGeom>
            <a:noFill/>
          </p:spPr>
          <p:txBody>
            <a:bodyPr wrap="none" rtlCol="0">
              <a:spAutoFit/>
            </a:bodyPr>
            <a:lstStyle/>
            <a:p>
              <a:r>
                <a:rPr lang="en-GB">
                  <a:solidFill>
                    <a:schemeClr val="accent6">
                      <a:lumMod val="50000"/>
                    </a:schemeClr>
                  </a:solidFill>
                </a:rPr>
                <a:t>Becoming stressed</a:t>
              </a:r>
            </a:p>
          </p:txBody>
        </p:sp>
        <p:sp>
          <p:nvSpPr>
            <p:cNvPr id="20" name="TextBox 19">
              <a:extLst>
                <a:ext uri="{FF2B5EF4-FFF2-40B4-BE49-F238E27FC236}">
                  <a16:creationId xmlns:a16="http://schemas.microsoft.com/office/drawing/2014/main" id="{F13ED0B9-56C3-4355-B4E2-15D0CC0708B8}"/>
                </a:ext>
              </a:extLst>
            </p:cNvPr>
            <p:cNvSpPr txBox="1"/>
            <p:nvPr/>
          </p:nvSpPr>
          <p:spPr>
            <a:xfrm>
              <a:off x="6564936" y="4924220"/>
              <a:ext cx="1554785" cy="369332"/>
            </a:xfrm>
            <a:prstGeom prst="rect">
              <a:avLst/>
            </a:prstGeom>
            <a:noFill/>
          </p:spPr>
          <p:txBody>
            <a:bodyPr wrap="none" rtlCol="0">
              <a:spAutoFit/>
            </a:bodyPr>
            <a:lstStyle/>
            <a:p>
              <a:r>
                <a:rPr lang="en-GB">
                  <a:solidFill>
                    <a:schemeClr val="accent6">
                      <a:lumMod val="50000"/>
                    </a:schemeClr>
                  </a:solidFill>
                </a:rPr>
                <a:t>Managing well</a:t>
              </a:r>
            </a:p>
          </p:txBody>
        </p:sp>
        <p:sp>
          <p:nvSpPr>
            <p:cNvPr id="21" name="TextBox 20">
              <a:extLst>
                <a:ext uri="{FF2B5EF4-FFF2-40B4-BE49-F238E27FC236}">
                  <a16:creationId xmlns:a16="http://schemas.microsoft.com/office/drawing/2014/main" id="{686CB627-12ED-4CA8-A002-D5BFFC4E4D50}"/>
                </a:ext>
              </a:extLst>
            </p:cNvPr>
            <p:cNvSpPr txBox="1"/>
            <p:nvPr/>
          </p:nvSpPr>
          <p:spPr>
            <a:xfrm>
              <a:off x="6303815" y="5794745"/>
              <a:ext cx="913007" cy="369332"/>
            </a:xfrm>
            <a:prstGeom prst="rect">
              <a:avLst/>
            </a:prstGeom>
            <a:noFill/>
          </p:spPr>
          <p:txBody>
            <a:bodyPr wrap="none" rtlCol="0">
              <a:spAutoFit/>
            </a:bodyPr>
            <a:lstStyle/>
            <a:p>
              <a:r>
                <a:rPr lang="en-GB">
                  <a:solidFill>
                    <a:schemeClr val="accent6">
                      <a:lumMod val="50000"/>
                    </a:schemeClr>
                  </a:solidFill>
                </a:rPr>
                <a:t>Relaxed</a:t>
              </a:r>
            </a:p>
          </p:txBody>
        </p:sp>
        <p:cxnSp>
          <p:nvCxnSpPr>
            <p:cNvPr id="22" name="Straight Connector 21">
              <a:extLst>
                <a:ext uri="{FF2B5EF4-FFF2-40B4-BE49-F238E27FC236}">
                  <a16:creationId xmlns:a16="http://schemas.microsoft.com/office/drawing/2014/main" id="{EC439AF0-9F8C-4171-A134-F180C54FE687}"/>
                </a:ext>
              </a:extLst>
            </p:cNvPr>
            <p:cNvCxnSpPr/>
            <p:nvPr/>
          </p:nvCxnSpPr>
          <p:spPr>
            <a:xfrm>
              <a:off x="2895892" y="2787818"/>
              <a:ext cx="3622742" cy="0"/>
            </a:xfrm>
            <a:prstGeom prst="line">
              <a:avLst/>
            </a:prstGeom>
            <a:ln w="28575">
              <a:prstDash val="dash"/>
            </a:ln>
            <a:effectLst>
              <a:glow rad="63500">
                <a:schemeClr val="accent1">
                  <a:satMod val="175000"/>
                  <a:alpha val="40000"/>
                </a:schemeClr>
              </a:glow>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Arrow: Left 22">
              <a:extLst>
                <a:ext uri="{FF2B5EF4-FFF2-40B4-BE49-F238E27FC236}">
                  <a16:creationId xmlns:a16="http://schemas.microsoft.com/office/drawing/2014/main" id="{E7349F88-5DA4-41E4-9657-C2EB027B0EA6}"/>
                </a:ext>
              </a:extLst>
            </p:cNvPr>
            <p:cNvSpPr/>
            <p:nvPr/>
          </p:nvSpPr>
          <p:spPr>
            <a:xfrm>
              <a:off x="6745790" y="2469657"/>
              <a:ext cx="2800831" cy="516016"/>
            </a:xfrm>
            <a:prstGeom prst="leftArrow">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4" name="TextBox 23">
              <a:extLst>
                <a:ext uri="{FF2B5EF4-FFF2-40B4-BE49-F238E27FC236}">
                  <a16:creationId xmlns:a16="http://schemas.microsoft.com/office/drawing/2014/main" id="{4B0DDC27-953C-4472-AEBD-04CDBB9E4DDE}"/>
                </a:ext>
              </a:extLst>
            </p:cNvPr>
            <p:cNvSpPr txBox="1"/>
            <p:nvPr/>
          </p:nvSpPr>
          <p:spPr>
            <a:xfrm>
              <a:off x="6828568" y="2548428"/>
              <a:ext cx="2800831" cy="369332"/>
            </a:xfrm>
            <a:prstGeom prst="rect">
              <a:avLst/>
            </a:prstGeom>
            <a:noFill/>
          </p:spPr>
          <p:txBody>
            <a:bodyPr wrap="square" rtlCol="0">
              <a:spAutoFit/>
            </a:bodyPr>
            <a:lstStyle/>
            <a:p>
              <a:r>
                <a:rPr lang="en-GB" dirty="0">
                  <a:solidFill>
                    <a:schemeClr val="accent6">
                      <a:lumMod val="50000"/>
                    </a:schemeClr>
                  </a:solidFill>
                </a:rPr>
                <a:t>Overflowing/overwhelmed</a:t>
              </a:r>
            </a:p>
          </p:txBody>
        </p:sp>
        <p:cxnSp>
          <p:nvCxnSpPr>
            <p:cNvPr id="25" name="Straight Arrow Connector 24">
              <a:extLst>
                <a:ext uri="{FF2B5EF4-FFF2-40B4-BE49-F238E27FC236}">
                  <a16:creationId xmlns:a16="http://schemas.microsoft.com/office/drawing/2014/main" id="{5FE194CD-CC14-4BBE-8117-61F3438917FE}"/>
                </a:ext>
              </a:extLst>
            </p:cNvPr>
            <p:cNvCxnSpPr>
              <a:cxnSpLocks/>
            </p:cNvCxnSpPr>
            <p:nvPr/>
          </p:nvCxnSpPr>
          <p:spPr>
            <a:xfrm flipH="1">
              <a:off x="3984134" y="1794763"/>
              <a:ext cx="454303" cy="782876"/>
            </a:xfrm>
            <a:prstGeom prst="straightConnector1">
              <a:avLst/>
            </a:prstGeom>
            <a:ln w="28575">
              <a:solidFill>
                <a:srgbClr val="00B0F0"/>
              </a:solidFill>
              <a:prstDash val="dash"/>
              <a:headEnd type="none" w="med" len="med"/>
              <a:tailEnd type="triangle" w="med" len="med"/>
            </a:ln>
            <a:effectLst>
              <a:glow rad="25400">
                <a:schemeClr val="accent1"/>
              </a:glow>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915AFAAD-C82C-4A74-8E0F-4CE1A00DFD96}"/>
                </a:ext>
              </a:extLst>
            </p:cNvPr>
            <p:cNvCxnSpPr>
              <a:cxnSpLocks/>
            </p:cNvCxnSpPr>
            <p:nvPr/>
          </p:nvCxnSpPr>
          <p:spPr>
            <a:xfrm>
              <a:off x="5107599" y="1817017"/>
              <a:ext cx="523775" cy="766556"/>
            </a:xfrm>
            <a:prstGeom prst="straightConnector1">
              <a:avLst/>
            </a:prstGeom>
            <a:ln w="28575">
              <a:solidFill>
                <a:srgbClr val="00B0F0"/>
              </a:solidFill>
              <a:prstDash val="dash"/>
              <a:tailEnd type="triangle"/>
            </a:ln>
            <a:effectLst>
              <a:glow rad="25400">
                <a:schemeClr val="accent1"/>
              </a:glow>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89BDD303-D20E-4E8E-A14D-4C967FAB7A79}"/>
                </a:ext>
              </a:extLst>
            </p:cNvPr>
            <p:cNvSpPr/>
            <p:nvPr/>
          </p:nvSpPr>
          <p:spPr>
            <a:xfrm>
              <a:off x="3466214" y="6164077"/>
              <a:ext cx="382772" cy="254581"/>
            </a:xfrm>
            <a:prstGeom prst="ellipse">
              <a:avLst/>
            </a:prstGeom>
            <a:gradFill>
              <a:gsLst>
                <a:gs pos="25000">
                  <a:srgbClr val="00B0F0"/>
                </a:gs>
                <a:gs pos="0">
                  <a:srgbClr val="00CCFF"/>
                </a:gs>
                <a:gs pos="50000">
                  <a:srgbClr val="00B0F0"/>
                </a:gs>
                <a:gs pos="100000">
                  <a:srgbClr val="0070C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038F2F04-2EAA-4DCC-B6F4-563503C9D77C}"/>
                </a:ext>
              </a:extLst>
            </p:cNvPr>
            <p:cNvSpPr/>
            <p:nvPr/>
          </p:nvSpPr>
          <p:spPr>
            <a:xfrm>
              <a:off x="4154110" y="6168134"/>
              <a:ext cx="382772" cy="254581"/>
            </a:xfrm>
            <a:prstGeom prst="ellipse">
              <a:avLst/>
            </a:prstGeom>
            <a:gradFill>
              <a:gsLst>
                <a:gs pos="25000">
                  <a:srgbClr val="00B0F0"/>
                </a:gs>
                <a:gs pos="0">
                  <a:srgbClr val="00CCFF"/>
                </a:gs>
                <a:gs pos="50000">
                  <a:srgbClr val="00B0F0"/>
                </a:gs>
                <a:gs pos="100000">
                  <a:srgbClr val="0070C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18901768-E702-4C06-8FAF-5DE7332CBC18}"/>
                </a:ext>
              </a:extLst>
            </p:cNvPr>
            <p:cNvSpPr/>
            <p:nvPr/>
          </p:nvSpPr>
          <p:spPr>
            <a:xfrm>
              <a:off x="4779217" y="6164076"/>
              <a:ext cx="382772" cy="254581"/>
            </a:xfrm>
            <a:prstGeom prst="ellipse">
              <a:avLst/>
            </a:prstGeom>
            <a:gradFill>
              <a:gsLst>
                <a:gs pos="25000">
                  <a:srgbClr val="00B0F0"/>
                </a:gs>
                <a:gs pos="0">
                  <a:srgbClr val="00CCFF"/>
                </a:gs>
                <a:gs pos="50000">
                  <a:srgbClr val="00B0F0"/>
                </a:gs>
                <a:gs pos="100000">
                  <a:srgbClr val="0070C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0D131176-68CC-40EA-9F30-354EA97ABB35}"/>
                </a:ext>
              </a:extLst>
            </p:cNvPr>
            <p:cNvSpPr/>
            <p:nvPr/>
          </p:nvSpPr>
          <p:spPr>
            <a:xfrm>
              <a:off x="5363612" y="6164076"/>
              <a:ext cx="382772" cy="254581"/>
            </a:xfrm>
            <a:prstGeom prst="ellipse">
              <a:avLst/>
            </a:prstGeom>
            <a:gradFill>
              <a:gsLst>
                <a:gs pos="25000">
                  <a:srgbClr val="00B0F0"/>
                </a:gs>
                <a:gs pos="0">
                  <a:srgbClr val="00CCFF"/>
                </a:gs>
                <a:gs pos="50000">
                  <a:srgbClr val="00B0F0"/>
                </a:gs>
                <a:gs pos="100000">
                  <a:srgbClr val="0070C0"/>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 name="Straight Connector 30">
              <a:extLst>
                <a:ext uri="{FF2B5EF4-FFF2-40B4-BE49-F238E27FC236}">
                  <a16:creationId xmlns:a16="http://schemas.microsoft.com/office/drawing/2014/main" id="{335BF84B-B49C-4E99-9A2E-34CD9566C2A3}"/>
                </a:ext>
              </a:extLst>
            </p:cNvPr>
            <p:cNvCxnSpPr/>
            <p:nvPr/>
          </p:nvCxnSpPr>
          <p:spPr>
            <a:xfrm>
              <a:off x="5603269" y="6291366"/>
              <a:ext cx="762434" cy="566634"/>
            </a:xfrm>
            <a:prstGeom prst="line">
              <a:avLst/>
            </a:prstGeom>
            <a:ln w="28575">
              <a:prstDash val="dash"/>
              <a:tailEnd type="triangle"/>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D133CB6-526E-47A3-BE4B-E69E8A9410B1}"/>
                </a:ext>
              </a:extLst>
            </p:cNvPr>
            <p:cNvCxnSpPr/>
            <p:nvPr/>
          </p:nvCxnSpPr>
          <p:spPr>
            <a:xfrm>
              <a:off x="4979718" y="6291366"/>
              <a:ext cx="15734" cy="566634"/>
            </a:xfrm>
            <a:prstGeom prst="line">
              <a:avLst/>
            </a:prstGeom>
            <a:ln w="28575">
              <a:prstDash val="dash"/>
              <a:tailEnd type="triangle"/>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D7B2EF-8AC6-47E2-AF80-499C37E660F7}"/>
                </a:ext>
              </a:extLst>
            </p:cNvPr>
            <p:cNvCxnSpPr>
              <a:stCxn id="28" idx="4"/>
            </p:cNvCxnSpPr>
            <p:nvPr/>
          </p:nvCxnSpPr>
          <p:spPr>
            <a:xfrm>
              <a:off x="4345496" y="6422715"/>
              <a:ext cx="18698" cy="488449"/>
            </a:xfrm>
            <a:prstGeom prst="line">
              <a:avLst/>
            </a:prstGeom>
            <a:ln w="28575">
              <a:prstDash val="dash"/>
              <a:tailEnd type="triangle"/>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33FFE0B-BC36-4C1C-A5DF-9139B594FB83}"/>
                </a:ext>
              </a:extLst>
            </p:cNvPr>
            <p:cNvCxnSpPr/>
            <p:nvPr/>
          </p:nvCxnSpPr>
          <p:spPr>
            <a:xfrm flipH="1">
              <a:off x="3109718" y="6291366"/>
              <a:ext cx="554414" cy="566634"/>
            </a:xfrm>
            <a:prstGeom prst="line">
              <a:avLst/>
            </a:prstGeom>
            <a:ln w="28575">
              <a:prstDash val="dash"/>
              <a:tailEnd type="triangle"/>
            </a:ln>
            <a:effectLst>
              <a:glow rad="635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2AB16F6-34CE-494F-BDB3-77562ECDC305}"/>
                </a:ext>
              </a:extLst>
            </p:cNvPr>
            <p:cNvCxnSpPr/>
            <p:nvPr/>
          </p:nvCxnSpPr>
          <p:spPr>
            <a:xfrm flipV="1">
              <a:off x="3242930" y="2235200"/>
              <a:ext cx="0" cy="552618"/>
            </a:xfrm>
            <a:prstGeom prst="line">
              <a:avLst/>
            </a:prstGeom>
            <a:ln w="28575">
              <a:prstDash val="dash"/>
              <a:headEnd type="triangle" w="lg" len="med"/>
              <a:tailEnd type="none" w="lg" len="lg"/>
            </a:ln>
            <a:effectLst>
              <a:glow rad="63500">
                <a:schemeClr val="accent1">
                  <a:satMod val="175000"/>
                  <a:alpha val="40000"/>
                </a:schemeClr>
              </a:glow>
            </a:effectLst>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89AA3C19-7038-47D2-8383-F914CCDB85B9}"/>
                </a:ext>
              </a:extLst>
            </p:cNvPr>
            <p:cNvCxnSpPr/>
            <p:nvPr/>
          </p:nvCxnSpPr>
          <p:spPr>
            <a:xfrm flipH="1">
              <a:off x="2371060" y="2235200"/>
              <a:ext cx="871870" cy="0"/>
            </a:xfrm>
            <a:prstGeom prst="line">
              <a:avLst/>
            </a:prstGeom>
            <a:ln w="28575">
              <a:prstDash val="dash"/>
            </a:ln>
            <a:effectLst>
              <a:glow rad="63500">
                <a:schemeClr val="accent1">
                  <a:satMod val="175000"/>
                  <a:alpha val="40000"/>
                </a:schemeClr>
              </a:glow>
            </a:effectLst>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1B26B7EA-B0FB-433E-B602-149C307FFC30}"/>
                </a:ext>
              </a:extLst>
            </p:cNvPr>
            <p:cNvCxnSpPr>
              <a:cxnSpLocks/>
            </p:cNvCxnSpPr>
            <p:nvPr/>
          </p:nvCxnSpPr>
          <p:spPr>
            <a:xfrm flipH="1">
              <a:off x="2316551" y="2235200"/>
              <a:ext cx="33614" cy="4013635"/>
            </a:xfrm>
            <a:prstGeom prst="line">
              <a:avLst/>
            </a:prstGeom>
            <a:ln w="28575">
              <a:prstDash val="dash"/>
            </a:ln>
            <a:effectLst>
              <a:glow rad="63500">
                <a:schemeClr val="accent1">
                  <a:satMod val="175000"/>
                  <a:alpha val="40000"/>
                </a:schemeClr>
              </a:glow>
            </a:effectLst>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200CCF24-4FD0-4445-BF5E-EC805286C290}"/>
                </a:ext>
              </a:extLst>
            </p:cNvPr>
            <p:cNvCxnSpPr>
              <a:cxnSpLocks/>
            </p:cNvCxnSpPr>
            <p:nvPr/>
          </p:nvCxnSpPr>
          <p:spPr>
            <a:xfrm>
              <a:off x="2357816" y="6270100"/>
              <a:ext cx="1254243" cy="0"/>
            </a:xfrm>
            <a:prstGeom prst="line">
              <a:avLst/>
            </a:prstGeom>
            <a:ln w="28575">
              <a:prstDash val="dash"/>
            </a:ln>
            <a:effectLst>
              <a:glow rad="63500">
                <a:schemeClr val="accent1">
                  <a:satMod val="175000"/>
                  <a:alpha val="40000"/>
                </a:schemeClr>
              </a:glow>
            </a:effectLst>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C84A9BD7-E411-4288-A5DF-7070AA5D1DC8}"/>
                </a:ext>
              </a:extLst>
            </p:cNvPr>
            <p:cNvSpPr txBox="1"/>
            <p:nvPr/>
          </p:nvSpPr>
          <p:spPr>
            <a:xfrm>
              <a:off x="4056177" y="1415758"/>
              <a:ext cx="1191601" cy="367106"/>
            </a:xfrm>
            <a:prstGeom prst="rect">
              <a:avLst/>
            </a:prstGeom>
            <a:noFill/>
            <a:ln>
              <a:solidFill>
                <a:schemeClr val="accent6">
                  <a:lumMod val="60000"/>
                  <a:lumOff val="40000"/>
                </a:schemeClr>
              </a:solidFill>
            </a:ln>
            <a:effectLst/>
            <a:scene3d>
              <a:camera prst="orthographicFront"/>
              <a:lightRig rig="threePt" dir="t"/>
            </a:scene3d>
            <a:sp3d contourW="12700">
              <a:contourClr>
                <a:schemeClr val="accent6">
                  <a:lumMod val="75000"/>
                </a:schemeClr>
              </a:contourClr>
            </a:sp3d>
          </p:spPr>
          <p:txBody>
            <a:bodyPr wrap="square" rtlCol="0">
              <a:spAutoFit/>
            </a:bodyPr>
            <a:lstStyle/>
            <a:p>
              <a:pPr algn="ctr"/>
              <a:r>
                <a:rPr lang="en-GB">
                  <a:solidFill>
                    <a:schemeClr val="accent6">
                      <a:lumMod val="50000"/>
                    </a:schemeClr>
                  </a:solidFill>
                </a:rPr>
                <a:t>Demands</a:t>
              </a:r>
            </a:p>
          </p:txBody>
        </p:sp>
        <p:sp>
          <p:nvSpPr>
            <p:cNvPr id="40" name="TextBox 39">
              <a:extLst>
                <a:ext uri="{FF2B5EF4-FFF2-40B4-BE49-F238E27FC236}">
                  <a16:creationId xmlns:a16="http://schemas.microsoft.com/office/drawing/2014/main" id="{58B3E6D6-FEA3-42B9-B152-474A481D9655}"/>
                </a:ext>
              </a:extLst>
            </p:cNvPr>
            <p:cNvSpPr txBox="1"/>
            <p:nvPr/>
          </p:nvSpPr>
          <p:spPr>
            <a:xfrm>
              <a:off x="1704290" y="6425881"/>
              <a:ext cx="1191601" cy="367106"/>
            </a:xfrm>
            <a:prstGeom prst="rect">
              <a:avLst/>
            </a:prstGeom>
            <a:noFill/>
            <a:ln>
              <a:solidFill>
                <a:schemeClr val="accent6">
                  <a:lumMod val="60000"/>
                  <a:lumOff val="40000"/>
                </a:schemeClr>
              </a:solidFill>
            </a:ln>
            <a:effectLst/>
            <a:scene3d>
              <a:camera prst="orthographicFront"/>
              <a:lightRig rig="threePt" dir="t"/>
            </a:scene3d>
            <a:sp3d contourW="12700">
              <a:contourClr>
                <a:schemeClr val="accent6">
                  <a:lumMod val="75000"/>
                </a:schemeClr>
              </a:contourClr>
            </a:sp3d>
          </p:spPr>
          <p:txBody>
            <a:bodyPr wrap="square" rtlCol="0">
              <a:spAutoFit/>
            </a:bodyPr>
            <a:lstStyle/>
            <a:p>
              <a:pPr algn="ctr"/>
              <a:r>
                <a:rPr lang="en-GB">
                  <a:solidFill>
                    <a:schemeClr val="accent6">
                      <a:lumMod val="50000"/>
                    </a:schemeClr>
                  </a:solidFill>
                </a:rPr>
                <a:t>Outlets</a:t>
              </a:r>
            </a:p>
          </p:txBody>
        </p:sp>
        <p:sp>
          <p:nvSpPr>
            <p:cNvPr id="41" name="TextBox 40">
              <a:extLst>
                <a:ext uri="{FF2B5EF4-FFF2-40B4-BE49-F238E27FC236}">
                  <a16:creationId xmlns:a16="http://schemas.microsoft.com/office/drawing/2014/main" id="{6DC22C9E-84DB-499E-A02D-629141D2BEEF}"/>
                </a:ext>
              </a:extLst>
            </p:cNvPr>
            <p:cNvSpPr txBox="1"/>
            <p:nvPr/>
          </p:nvSpPr>
          <p:spPr>
            <a:xfrm>
              <a:off x="1604440" y="4256042"/>
              <a:ext cx="1380497" cy="461665"/>
            </a:xfrm>
            <a:prstGeom prst="rect">
              <a:avLst/>
            </a:prstGeom>
            <a:solidFill>
              <a:schemeClr val="bg1"/>
            </a:solidFill>
            <a:ln>
              <a:solidFill>
                <a:schemeClr val="accent6">
                  <a:lumMod val="60000"/>
                  <a:lumOff val="40000"/>
                </a:schemeClr>
              </a:solidFill>
            </a:ln>
            <a:effectLst>
              <a:outerShdw blurRad="50800" dist="50800" dir="5400000" algn="ctr" rotWithShape="0">
                <a:schemeClr val="bg1"/>
              </a:outerShdw>
            </a:effectLst>
            <a:scene3d>
              <a:camera prst="orthographicFront"/>
              <a:lightRig rig="threePt" dir="t"/>
            </a:scene3d>
            <a:sp3d contourW="12700">
              <a:contourClr>
                <a:schemeClr val="accent6">
                  <a:lumMod val="75000"/>
                </a:schemeClr>
              </a:contourClr>
            </a:sp3d>
          </p:spPr>
          <p:txBody>
            <a:bodyPr wrap="square" rtlCol="0">
              <a:spAutoFit/>
            </a:bodyPr>
            <a:lstStyle/>
            <a:p>
              <a:pPr algn="ctr"/>
              <a:r>
                <a:rPr lang="en-GB" sz="1200">
                  <a:solidFill>
                    <a:schemeClr val="accent6">
                      <a:lumMod val="50000"/>
                    </a:schemeClr>
                  </a:solidFill>
                  <a:latin typeface="Arial" panose="020B0604020202020204" pitchFamily="34" charset="0"/>
                  <a:cs typeface="Arial" panose="020B0604020202020204" pitchFamily="34" charset="0"/>
                </a:rPr>
                <a:t>Unhelpful coping mechanisms</a:t>
              </a:r>
            </a:p>
          </p:txBody>
        </p:sp>
        <p:cxnSp>
          <p:nvCxnSpPr>
            <p:cNvPr id="42" name="Straight Arrow Connector 41">
              <a:extLst>
                <a:ext uri="{FF2B5EF4-FFF2-40B4-BE49-F238E27FC236}">
                  <a16:creationId xmlns:a16="http://schemas.microsoft.com/office/drawing/2014/main" id="{044512BC-8954-4BCB-BA2E-7A65773F5023}"/>
                </a:ext>
              </a:extLst>
            </p:cNvPr>
            <p:cNvCxnSpPr>
              <a:cxnSpLocks/>
            </p:cNvCxnSpPr>
            <p:nvPr/>
          </p:nvCxnSpPr>
          <p:spPr>
            <a:xfrm flipH="1">
              <a:off x="4722303" y="1794763"/>
              <a:ext cx="28129" cy="843892"/>
            </a:xfrm>
            <a:prstGeom prst="straightConnector1">
              <a:avLst/>
            </a:prstGeom>
            <a:ln w="28575">
              <a:solidFill>
                <a:srgbClr val="00B0F0"/>
              </a:solidFill>
              <a:prstDash val="dash"/>
              <a:headEnd type="none" w="med" len="med"/>
              <a:tailEnd type="triangle" w="med" len="med"/>
            </a:ln>
            <a:effectLst>
              <a:glow rad="25400">
                <a:schemeClr val="accent1"/>
              </a:glow>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6" name="TextBox 5">
            <a:extLst>
              <a:ext uri="{FF2B5EF4-FFF2-40B4-BE49-F238E27FC236}">
                <a16:creationId xmlns:a16="http://schemas.microsoft.com/office/drawing/2014/main" id="{92E424AD-E701-4D6A-B53A-CA6C97D10251}"/>
              </a:ext>
            </a:extLst>
          </p:cNvPr>
          <p:cNvSpPr txBox="1"/>
          <p:nvPr/>
        </p:nvSpPr>
        <p:spPr>
          <a:xfrm>
            <a:off x="9132843" y="2403608"/>
            <a:ext cx="2642280" cy="1200329"/>
          </a:xfrm>
          <a:prstGeom prst="rect">
            <a:avLst/>
          </a:prstGeom>
          <a:noFill/>
          <a:ln w="28575">
            <a:solidFill>
              <a:schemeClr val="accent6">
                <a:lumMod val="75000"/>
              </a:schemeClr>
            </a:solidFill>
          </a:ln>
        </p:spPr>
        <p:txBody>
          <a:bodyPr wrap="square" rtlCol="0">
            <a:spAutoFit/>
          </a:bodyPr>
          <a:lstStyle/>
          <a:p>
            <a:pPr algn="ctr"/>
            <a:r>
              <a:rPr lang="en-GB" sz="3600" dirty="0">
                <a:solidFill>
                  <a:schemeClr val="accent6">
                    <a:lumMod val="50000"/>
                  </a:schemeClr>
                </a:solidFill>
              </a:rPr>
              <a:t>The Stress Bucket</a:t>
            </a:r>
          </a:p>
        </p:txBody>
      </p:sp>
      <p:sp>
        <p:nvSpPr>
          <p:cNvPr id="43" name="TextBox 18">
            <a:extLst>
              <a:ext uri="{FF2B5EF4-FFF2-40B4-BE49-F238E27FC236}">
                <a16:creationId xmlns:a16="http://schemas.microsoft.com/office/drawing/2014/main" id="{E261CF39-BE8C-418B-B94F-3F7A524403AE}"/>
              </a:ext>
            </a:extLst>
          </p:cNvPr>
          <p:cNvSpPr txBox="1"/>
          <p:nvPr/>
        </p:nvSpPr>
        <p:spPr>
          <a:xfrm rot="533563">
            <a:off x="8525816" y="4071737"/>
            <a:ext cx="2745317" cy="2408786"/>
          </a:xfrm>
          <a:custGeom>
            <a:avLst/>
            <a:gdLst>
              <a:gd name="connsiteX0" fmla="*/ 0 w 2745317"/>
              <a:gd name="connsiteY0" fmla="*/ 0 h 2408786"/>
              <a:gd name="connsiteX1" fmla="*/ 2745317 w 2745317"/>
              <a:gd name="connsiteY1" fmla="*/ 0 h 2408786"/>
              <a:gd name="connsiteX2" fmla="*/ 2745317 w 2745317"/>
              <a:gd name="connsiteY2" fmla="*/ 2408786 h 2408786"/>
              <a:gd name="connsiteX3" fmla="*/ 0 w 2745317"/>
              <a:gd name="connsiteY3" fmla="*/ 2408786 h 2408786"/>
              <a:gd name="connsiteX4" fmla="*/ 0 w 2745317"/>
              <a:gd name="connsiteY4" fmla="*/ 0 h 24087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5317" h="2408786" extrusionOk="0">
                <a:moveTo>
                  <a:pt x="0" y="0"/>
                </a:moveTo>
                <a:cubicBezTo>
                  <a:pt x="1237671" y="118645"/>
                  <a:pt x="2161827" y="116012"/>
                  <a:pt x="2745317" y="0"/>
                </a:cubicBezTo>
                <a:cubicBezTo>
                  <a:pt x="2612435" y="1067274"/>
                  <a:pt x="2830268" y="1269777"/>
                  <a:pt x="2745317" y="2408786"/>
                </a:cubicBezTo>
                <a:cubicBezTo>
                  <a:pt x="1930307" y="2543386"/>
                  <a:pt x="725267" y="2251590"/>
                  <a:pt x="0" y="2408786"/>
                </a:cubicBezTo>
                <a:cubicBezTo>
                  <a:pt x="-20187" y="2122852"/>
                  <a:pt x="-152480" y="1136710"/>
                  <a:pt x="0" y="0"/>
                </a:cubicBezTo>
                <a:close/>
              </a:path>
            </a:pathLst>
          </a:custGeom>
          <a:noFill/>
          <a:ln w="28575">
            <a:solidFill>
              <a:schemeClr val="accent6">
                <a:lumMod val="75000"/>
              </a:schemeClr>
            </a:solidFill>
            <a:extLst>
              <a:ext uri="{C807C97D-BFC1-408E-A445-0C87EB9F89A2}">
                <ask:lineSketchStyleProps xmlns:ask="http://schemas.microsoft.com/office/drawing/2018/sketchyshapes" sd="1219033472">
                  <a:prstGeom prst="rect">
                    <a:avLst/>
                  </a:prstGeom>
                  <ask:type>
                    <ask:lineSketchCurved/>
                  </ask:type>
                </ask:lineSketchStyleProps>
              </a:ext>
            </a:extLst>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br>
              <a:rPr lang="en-GB" sz="2000" b="1" dirty="0">
                <a:solidFill>
                  <a:schemeClr val="accent6">
                    <a:lumMod val="50000"/>
                  </a:schemeClr>
                </a:solidFill>
                <a:latin typeface="Cavolini" panose="03000502040302020204" pitchFamily="66" charset="0"/>
                <a:cs typeface="Cavolini" panose="03000502040302020204" pitchFamily="66" charset="0"/>
              </a:rPr>
            </a:br>
            <a:r>
              <a:rPr lang="en-GB" b="1" dirty="0">
                <a:solidFill>
                  <a:schemeClr val="accent6">
                    <a:lumMod val="50000"/>
                  </a:schemeClr>
                </a:solidFill>
                <a:latin typeface="Cavolini" panose="03000502040302020204" pitchFamily="66" charset="0"/>
                <a:cs typeface="Cavolini" panose="03000502040302020204" pitchFamily="66" charset="0"/>
              </a:rPr>
              <a:t>Reflect</a:t>
            </a:r>
          </a:p>
          <a:p>
            <a:endParaRPr lang="en-GB" dirty="0">
              <a:solidFill>
                <a:schemeClr val="accent6">
                  <a:lumMod val="50000"/>
                </a:schemeClr>
              </a:solidFill>
              <a:latin typeface="Cavolini" panose="03000502040302020204" pitchFamily="66" charset="0"/>
              <a:cs typeface="Cavolini" panose="03000502040302020204" pitchFamily="66" charset="0"/>
            </a:endParaRPr>
          </a:p>
          <a:p>
            <a:r>
              <a:rPr lang="en-GB" dirty="0">
                <a:solidFill>
                  <a:schemeClr val="accent6">
                    <a:lumMod val="50000"/>
                  </a:schemeClr>
                </a:solidFill>
                <a:latin typeface="Cavolini" panose="03000502040302020204" pitchFamily="66" charset="0"/>
                <a:cs typeface="Cavolini" panose="03000502040302020204" pitchFamily="66" charset="0"/>
              </a:rPr>
              <a:t>What is filling </a:t>
            </a:r>
            <a:r>
              <a:rPr lang="en-GB" b="1" dirty="0">
                <a:solidFill>
                  <a:schemeClr val="accent6">
                    <a:lumMod val="50000"/>
                  </a:schemeClr>
                </a:solidFill>
                <a:latin typeface="Cavolini" panose="03000502040302020204" pitchFamily="66" charset="0"/>
                <a:cs typeface="Cavolini" panose="03000502040302020204" pitchFamily="66" charset="0"/>
              </a:rPr>
              <a:t>your</a:t>
            </a:r>
            <a:r>
              <a:rPr lang="en-GB" dirty="0">
                <a:solidFill>
                  <a:schemeClr val="accent6">
                    <a:lumMod val="50000"/>
                  </a:schemeClr>
                </a:solidFill>
                <a:latin typeface="Cavolini" panose="03000502040302020204" pitchFamily="66" charset="0"/>
                <a:cs typeface="Cavolini" panose="03000502040302020204" pitchFamily="66" charset="0"/>
              </a:rPr>
              <a:t> stress bucket?</a:t>
            </a:r>
          </a:p>
          <a:p>
            <a:endParaRPr lang="en-GB" dirty="0">
              <a:solidFill>
                <a:schemeClr val="accent6">
                  <a:lumMod val="50000"/>
                </a:schemeClr>
              </a:solidFill>
              <a:latin typeface="Cavolini" panose="03000502040302020204" pitchFamily="66" charset="0"/>
              <a:cs typeface="Cavolini" panose="03000502040302020204" pitchFamily="66" charset="0"/>
            </a:endParaRPr>
          </a:p>
          <a:p>
            <a:r>
              <a:rPr lang="en-GB" dirty="0">
                <a:solidFill>
                  <a:schemeClr val="accent6">
                    <a:lumMod val="50000"/>
                  </a:schemeClr>
                </a:solidFill>
                <a:latin typeface="Cavolini" panose="03000502040302020204" pitchFamily="66" charset="0"/>
                <a:cs typeface="Cavolini" panose="03000502040302020204" pitchFamily="66" charset="0"/>
              </a:rPr>
              <a:t>What are </a:t>
            </a:r>
            <a:r>
              <a:rPr lang="en-GB" b="1" dirty="0">
                <a:solidFill>
                  <a:schemeClr val="accent6">
                    <a:lumMod val="50000"/>
                  </a:schemeClr>
                </a:solidFill>
                <a:latin typeface="Cavolini" panose="03000502040302020204" pitchFamily="66" charset="0"/>
                <a:cs typeface="Cavolini" panose="03000502040302020204" pitchFamily="66" charset="0"/>
              </a:rPr>
              <a:t>your </a:t>
            </a:r>
            <a:r>
              <a:rPr lang="en-GB" dirty="0">
                <a:solidFill>
                  <a:schemeClr val="accent6">
                    <a:lumMod val="50000"/>
                  </a:schemeClr>
                </a:solidFill>
                <a:latin typeface="Cavolini" panose="03000502040302020204" pitchFamily="66" charset="0"/>
                <a:cs typeface="Cavolini" panose="03000502040302020204" pitchFamily="66" charset="0"/>
              </a:rPr>
              <a:t>outlets?</a:t>
            </a:r>
          </a:p>
        </p:txBody>
      </p:sp>
    </p:spTree>
    <p:extLst>
      <p:ext uri="{BB962C8B-B14F-4D97-AF65-F5344CB8AC3E}">
        <p14:creationId xmlns:p14="http://schemas.microsoft.com/office/powerpoint/2010/main" val="4240183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57983" y="0"/>
            <a:ext cx="12507965" cy="2235200"/>
            <a:chOff x="-108520" y="0"/>
            <a:chExt cx="9361040" cy="1752207"/>
          </a:xfrm>
        </p:grpSpPr>
        <p:pic>
          <p:nvPicPr>
            <p:cNvPr id="8" name="Picture 7" descr="WSS Bamboo MAIN.jpg"/>
            <p:cNvPicPr>
              <a:picLocks noChangeAspect="1"/>
            </p:cNvPicPr>
            <p:nvPr/>
          </p:nvPicPr>
          <p:blipFill rotWithShape="1">
            <a:blip r:embed="rId4" cstate="print">
              <a:extLst>
                <a:ext uri="{28A0092B-C50C-407E-A947-70E740481C1C}">
                  <a14:useLocalDpi xmlns:a14="http://schemas.microsoft.com/office/drawing/2010/main" val="0"/>
                </a:ext>
              </a:extLst>
            </a:blip>
            <a:srcRect b="64541"/>
            <a:stretch/>
          </p:blipFill>
          <p:spPr>
            <a:xfrm>
              <a:off x="0" y="0"/>
              <a:ext cx="9144000" cy="1187703"/>
            </a:xfrm>
            <a:prstGeom prst="rect">
              <a:avLst/>
            </a:prstGeom>
          </p:spPr>
        </p:pic>
        <p:pic>
          <p:nvPicPr>
            <p:cNvPr id="9" name="Picture 8" descr="UOW keyline and logo - green.pd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20" y="304231"/>
              <a:ext cx="9361040" cy="1447976"/>
            </a:xfrm>
            <a:prstGeom prst="rect">
              <a:avLst/>
            </a:prstGeom>
          </p:spPr>
        </p:pic>
      </p:grpSp>
      <p:pic>
        <p:nvPicPr>
          <p:cNvPr id="4" name="Online Media 3" title="Mindfulness Meditation 3 Minute Breathing Space">
            <a:hlinkClick r:id="" action="ppaction://media"/>
            <a:extLst>
              <a:ext uri="{FF2B5EF4-FFF2-40B4-BE49-F238E27FC236}">
                <a16:creationId xmlns:a16="http://schemas.microsoft.com/office/drawing/2014/main" id="{6E42ADC1-1629-4253-8F61-1F2952DC523B}"/>
              </a:ext>
            </a:extLst>
          </p:cNvPr>
          <p:cNvPicPr>
            <a:picLocks noGrp="1" noRot="1" noChangeAspect="1"/>
          </p:cNvPicPr>
          <p:nvPr>
            <p:ph idx="1"/>
            <a:videoFile r:link="rId1"/>
          </p:nvPr>
        </p:nvPicPr>
        <p:blipFill>
          <a:blip r:embed="rId6"/>
          <a:stretch>
            <a:fillRect/>
          </a:stretch>
        </p:blipFill>
        <p:spPr>
          <a:xfrm>
            <a:off x="3195638" y="1825625"/>
            <a:ext cx="5802312" cy="4351338"/>
          </a:xfrm>
          <a:prstGeom prst="rect">
            <a:avLst/>
          </a:prstGeom>
        </p:spPr>
      </p:pic>
    </p:spTree>
    <p:extLst>
      <p:ext uri="{BB962C8B-B14F-4D97-AF65-F5344CB8AC3E}">
        <p14:creationId xmlns:p14="http://schemas.microsoft.com/office/powerpoint/2010/main" val="128915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6909</TotalTime>
  <Words>925</Words>
  <Application>Microsoft Office PowerPoint</Application>
  <PresentationFormat>Widescreen</PresentationFormat>
  <Paragraphs>80</Paragraphs>
  <Slides>6</Slides>
  <Notes>5</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Calibri</vt:lpstr>
      <vt:lpstr>Calibri Light</vt:lpstr>
      <vt:lpstr>Cavolini</vt:lpstr>
      <vt:lpstr>Frutiger W01</vt:lpstr>
      <vt:lpstr>GDS Transport</vt:lpstr>
      <vt:lpstr>HK Nova</vt:lpstr>
      <vt:lpstr>Roboto</vt:lpstr>
      <vt:lpstr>Office Theme</vt:lpstr>
      <vt:lpstr>Engagement and Wellbeing</vt:lpstr>
      <vt:lpstr>What is Wellbeing?</vt:lpstr>
      <vt:lpstr>PowerPoint Presentation</vt:lpstr>
      <vt:lpstr>Pressures  </vt:lpstr>
      <vt:lpstr>PowerPoint Presentation</vt:lpstr>
      <vt:lpstr>PowerPoint Presentation</vt:lpstr>
    </vt:vector>
  </TitlesOfParts>
  <Company>University of Warwick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Sherwin, Linda</dc:creator>
  <cp:lastModifiedBy>Sherwin, Linda</cp:lastModifiedBy>
  <cp:revision>3</cp:revision>
  <dcterms:created xsi:type="dcterms:W3CDTF">2020-06-02T11:34:46Z</dcterms:created>
  <dcterms:modified xsi:type="dcterms:W3CDTF">2022-03-28T08:53:47Z</dcterms:modified>
</cp:coreProperties>
</file>